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90"/>
  </p:notesMasterIdLst>
  <p:sldIdLst>
    <p:sldId id="257" r:id="rId3"/>
    <p:sldId id="317" r:id="rId4"/>
    <p:sldId id="318" r:id="rId5"/>
    <p:sldId id="319" r:id="rId6"/>
    <p:sldId id="481" r:id="rId7"/>
    <p:sldId id="446" r:id="rId8"/>
    <p:sldId id="600" r:id="rId9"/>
    <p:sldId id="599" r:id="rId10"/>
    <p:sldId id="604" r:id="rId11"/>
    <p:sldId id="605" r:id="rId12"/>
    <p:sldId id="601" r:id="rId13"/>
    <p:sldId id="486" r:id="rId14"/>
    <p:sldId id="598" r:id="rId15"/>
    <p:sldId id="324" r:id="rId16"/>
    <p:sldId id="414" r:id="rId17"/>
    <p:sldId id="341" r:id="rId18"/>
    <p:sldId id="413" r:id="rId19"/>
    <p:sldId id="328" r:id="rId20"/>
    <p:sldId id="399" r:id="rId21"/>
    <p:sldId id="329" r:id="rId22"/>
    <p:sldId id="332" r:id="rId23"/>
    <p:sldId id="333" r:id="rId24"/>
    <p:sldId id="334" r:id="rId25"/>
    <p:sldId id="423" r:id="rId26"/>
    <p:sldId id="335" r:id="rId27"/>
    <p:sldId id="322" r:id="rId28"/>
    <p:sldId id="499" r:id="rId29"/>
    <p:sldId id="585" r:id="rId30"/>
    <p:sldId id="411" r:id="rId31"/>
    <p:sldId id="338" r:id="rId32"/>
    <p:sldId id="615" r:id="rId33"/>
    <p:sldId id="344" r:id="rId34"/>
    <p:sldId id="610" r:id="rId35"/>
    <p:sldId id="345" r:id="rId36"/>
    <p:sldId id="597" r:id="rId37"/>
    <p:sldId id="367" r:id="rId38"/>
    <p:sldId id="501" r:id="rId39"/>
    <p:sldId id="336" r:id="rId40"/>
    <p:sldId id="570" r:id="rId41"/>
    <p:sldId id="617" r:id="rId42"/>
    <p:sldId id="346" r:id="rId43"/>
    <p:sldId id="609" r:id="rId44"/>
    <p:sldId id="351" r:id="rId45"/>
    <p:sldId id="352" r:id="rId46"/>
    <p:sldId id="353" r:id="rId47"/>
    <p:sldId id="354" r:id="rId48"/>
    <p:sldId id="355" r:id="rId49"/>
    <p:sldId id="492" r:id="rId50"/>
    <p:sldId id="458" r:id="rId51"/>
    <p:sldId id="557" r:id="rId52"/>
    <p:sldId id="400" r:id="rId53"/>
    <p:sldId id="608" r:id="rId54"/>
    <p:sldId id="612" r:id="rId55"/>
    <p:sldId id="607" r:id="rId56"/>
    <p:sldId id="616" r:id="rId57"/>
    <p:sldId id="263" r:id="rId58"/>
    <p:sldId id="459" r:id="rId59"/>
    <p:sldId id="606" r:id="rId60"/>
    <p:sldId id="312" r:id="rId61"/>
    <p:sldId id="460" r:id="rId62"/>
    <p:sldId id="518" r:id="rId63"/>
    <p:sldId id="504" r:id="rId64"/>
    <p:sldId id="462" r:id="rId65"/>
    <p:sldId id="463" r:id="rId66"/>
    <p:sldId id="494" r:id="rId67"/>
    <p:sldId id="495" r:id="rId68"/>
    <p:sldId id="496" r:id="rId69"/>
    <p:sldId id="497" r:id="rId70"/>
    <p:sldId id="498" r:id="rId71"/>
    <p:sldId id="370" r:id="rId72"/>
    <p:sldId id="378" r:id="rId73"/>
    <p:sldId id="379" r:id="rId74"/>
    <p:sldId id="380" r:id="rId75"/>
    <p:sldId id="395" r:id="rId76"/>
    <p:sldId id="523" r:id="rId77"/>
    <p:sldId id="500" r:id="rId78"/>
    <p:sldId id="439" r:id="rId79"/>
    <p:sldId id="356" r:id="rId80"/>
    <p:sldId id="359" r:id="rId81"/>
    <p:sldId id="358" r:id="rId82"/>
    <p:sldId id="348" r:id="rId83"/>
    <p:sldId id="393" r:id="rId84"/>
    <p:sldId id="362" r:id="rId85"/>
    <p:sldId id="364" r:id="rId86"/>
    <p:sldId id="365" r:id="rId87"/>
    <p:sldId id="480" r:id="rId88"/>
    <p:sldId id="483" r:id="rId89"/>
  </p:sldIdLst>
  <p:sldSz cx="12192000" cy="6858000"/>
  <p:notesSz cx="6858000" cy="9144000"/>
  <p:defaultTex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Osborne" initials="SO"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67C"/>
    <a:srgbClr val="FF6600"/>
    <a:srgbClr val="0068B5"/>
    <a:srgbClr val="A87C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26" autoAdjust="0"/>
    <p:restoredTop sz="94523" autoAdjust="0"/>
  </p:normalViewPr>
  <p:slideViewPr>
    <p:cSldViewPr snapToGrid="0" snapToObjects="1">
      <p:cViewPr varScale="1">
        <p:scale>
          <a:sx n="58" d="100"/>
          <a:sy n="58" d="100"/>
        </p:scale>
        <p:origin x="96" y="3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5820"/>
    </p:cViewPr>
  </p:sorterViewPr>
  <p:notesViewPr>
    <p:cSldViewPr snapToGrid="0" snapToObjects="1">
      <p:cViewPr varScale="1">
        <p:scale>
          <a:sx n="149" d="100"/>
          <a:sy n="149" d="100"/>
        </p:scale>
        <p:origin x="5240"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13D09F-157B-C941-B1E5-51C3E733D8C4}" type="datetimeFigureOut">
              <a:rPr lang="en-US" smtClean="0"/>
              <a:t>11/9/2017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A45F4A-ADC6-DA45-A7D1-0E31D7699E52}" type="slidenum">
              <a:rPr lang="en-US" smtClean="0"/>
              <a:t>‹#›</a:t>
            </a:fld>
            <a:endParaRPr lang="en-US"/>
          </a:p>
        </p:txBody>
      </p:sp>
    </p:spTree>
    <p:extLst>
      <p:ext uri="{BB962C8B-B14F-4D97-AF65-F5344CB8AC3E}">
        <p14:creationId xmlns:p14="http://schemas.microsoft.com/office/powerpoint/2010/main" val="1238067138"/>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4FAEE8D5-CC11-49C7-9C2F-62BD81B9A328}" type="slidenum">
              <a:rPr lang="en-US" smtClean="0"/>
              <a:pPr>
                <a:defRPr/>
              </a:pPr>
              <a:t>4</a:t>
            </a:fld>
            <a:endParaRPr lang="en-US"/>
          </a:p>
        </p:txBody>
      </p:sp>
    </p:spTree>
    <p:extLst>
      <p:ext uri="{BB962C8B-B14F-4D97-AF65-F5344CB8AC3E}">
        <p14:creationId xmlns:p14="http://schemas.microsoft.com/office/powerpoint/2010/main" val="511231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F3AFD2-0D24-4302-B557-0381E2E6BF51}" type="slidenum">
              <a:rPr lang="en-US" smtClean="0"/>
              <a:pPr/>
              <a:t>30</a:t>
            </a:fld>
            <a:endParaRPr lang="en-US"/>
          </a:p>
        </p:txBody>
      </p:sp>
    </p:spTree>
    <p:extLst>
      <p:ext uri="{BB962C8B-B14F-4D97-AF65-F5344CB8AC3E}">
        <p14:creationId xmlns:p14="http://schemas.microsoft.com/office/powerpoint/2010/main" val="247753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Species that have a narrower comfort range are more at risk of habitat loss than those with broader ranges.</a:t>
            </a:r>
          </a:p>
          <a:p>
            <a:endParaRPr lang="en-US" dirty="0" smtClean="0"/>
          </a:p>
          <a:p>
            <a:endParaRPr lang="en-US" dirty="0" smtClean="0"/>
          </a:p>
          <a:p>
            <a:r>
              <a:rPr lang="en-US" dirty="0" smtClean="0"/>
              <a:t>Sharks are at the greatest risk of habitat loss with climate change, according to a NOAA analysis of 15 top predators published yesterday in the journal </a:t>
            </a:r>
            <a:r>
              <a:rPr lang="en-US" i="1" dirty="0" smtClean="0"/>
              <a:t>Nature Climate Change</a:t>
            </a:r>
            <a:r>
              <a:rPr lang="en-US" dirty="0" smtClean="0"/>
              <a:t>. Blue whales and loggerhead sea turtles are also looking at reductions in core habitat of as much as 16 percent and 24 percent, respectively.</a:t>
            </a:r>
          </a:p>
          <a:p>
            <a:r>
              <a:rPr lang="en-US" dirty="0" smtClean="0"/>
              <a:t>In contrast, seabirds like the sooty shearwater and </a:t>
            </a:r>
            <a:r>
              <a:rPr lang="en-US" dirty="0" err="1" smtClean="0"/>
              <a:t>blackfoot</a:t>
            </a:r>
            <a:r>
              <a:rPr lang="en-US" dirty="0" smtClean="0"/>
              <a:t> albatross, as well as tunas, are projected to expand their habitats. </a:t>
            </a:r>
          </a:p>
          <a:p>
            <a:endParaRPr lang="en-US" dirty="0" smtClean="0"/>
          </a:p>
          <a:p>
            <a:r>
              <a:rPr lang="en-US" dirty="0" smtClean="0"/>
              <a:t>Similar to terrestrial projections, water temperatures are expected to get warmer at higher latitudes. The North Pacific Transition Zone, a pathway where many animals migrate across the ocean, is projected to move 620 miles north.</a:t>
            </a:r>
          </a:p>
        </p:txBody>
      </p:sp>
      <p:sp>
        <p:nvSpPr>
          <p:cNvPr id="4" name="Slide Number Placeholder 3"/>
          <p:cNvSpPr>
            <a:spLocks noGrp="1"/>
          </p:cNvSpPr>
          <p:nvPr>
            <p:ph type="sldNum" sz="quarter" idx="5"/>
          </p:nvPr>
        </p:nvSpPr>
        <p:spPr/>
        <p:txBody>
          <a:bodyPr/>
          <a:lstStyle/>
          <a:p>
            <a:pPr>
              <a:defRPr/>
            </a:pPr>
            <a:fld id="{D9951C75-4DBB-4D9D-9D76-0696332F4F2A}" type="slidenum">
              <a:rPr lang="en-US" smtClean="0"/>
              <a:pPr>
                <a:defRPr/>
              </a:pPr>
              <a:t>39</a:t>
            </a:fld>
            <a:endParaRPr lang="en-US"/>
          </a:p>
        </p:txBody>
      </p:sp>
    </p:spTree>
    <p:extLst>
      <p:ext uri="{BB962C8B-B14F-4D97-AF65-F5344CB8AC3E}">
        <p14:creationId xmlns:p14="http://schemas.microsoft.com/office/powerpoint/2010/main" val="2104849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4E6E69-2900-4CEB-A41D-0F29377ADCEB}"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717933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4275" name="Notes Placeholder 2"/>
          <p:cNvSpPr>
            <a:spLocks noGrp="1"/>
          </p:cNvSpPr>
          <p:nvPr>
            <p:ph type="body" idx="1"/>
          </p:nvPr>
        </p:nvSpPr>
        <p:spPr bwMode="auto">
          <a:noFill/>
        </p:spPr>
        <p:txBody>
          <a:bodyPr/>
          <a:lstStyle/>
          <a:p>
            <a:endParaRPr lang="en-US" smtClean="0"/>
          </a:p>
        </p:txBody>
      </p:sp>
      <p:sp>
        <p:nvSpPr>
          <p:cNvPr id="54276" name="Slide Number Placeholder 3"/>
          <p:cNvSpPr>
            <a:spLocks noGrp="1"/>
          </p:cNvSpPr>
          <p:nvPr>
            <p:ph type="sldNum" sz="quarter" idx="5"/>
          </p:nvPr>
        </p:nvSpPr>
        <p:spPr bwMode="auto">
          <a:noFill/>
          <a:ln>
            <a:miter lim="800000"/>
            <a:headEnd/>
            <a:tailEnd/>
          </a:ln>
        </p:spPr>
        <p:txBody>
          <a:bodyPr/>
          <a:lstStyle/>
          <a:p>
            <a:fld id="{C247606A-9F63-4C33-9858-A5D9D2087393}" type="slidenum">
              <a:rPr lang="en-US" smtClean="0"/>
              <a:pPr/>
              <a:t>43</a:t>
            </a:fld>
            <a:endParaRPr lang="en-US" smtClean="0"/>
          </a:p>
        </p:txBody>
      </p:sp>
    </p:spTree>
    <p:extLst>
      <p:ext uri="{BB962C8B-B14F-4D97-AF65-F5344CB8AC3E}">
        <p14:creationId xmlns:p14="http://schemas.microsoft.com/office/powerpoint/2010/main" val="1797476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4E6E69-2900-4CEB-A41D-0F29377ADCEB}" type="slidenum">
              <a:rPr lang="en-US" smtClean="0"/>
              <a:pPr/>
              <a:t>44</a:t>
            </a:fld>
            <a:endParaRPr lang="en-US"/>
          </a:p>
        </p:txBody>
      </p:sp>
    </p:spTree>
    <p:extLst>
      <p:ext uri="{BB962C8B-B14F-4D97-AF65-F5344CB8AC3E}">
        <p14:creationId xmlns:p14="http://schemas.microsoft.com/office/powerpoint/2010/main" val="43730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4E6E69-2900-4CEB-A41D-0F29377ADCEB}" type="slidenum">
              <a:rPr lang="en-US" smtClean="0"/>
              <a:pPr/>
              <a:t>45</a:t>
            </a:fld>
            <a:endParaRPr lang="en-US"/>
          </a:p>
        </p:txBody>
      </p:sp>
    </p:spTree>
    <p:extLst>
      <p:ext uri="{BB962C8B-B14F-4D97-AF65-F5344CB8AC3E}">
        <p14:creationId xmlns:p14="http://schemas.microsoft.com/office/powerpoint/2010/main" val="3450067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4E6E69-2900-4CEB-A41D-0F29377ADCEB}" type="slidenum">
              <a:rPr lang="en-US" smtClean="0"/>
              <a:pPr/>
              <a:t>46</a:t>
            </a:fld>
            <a:endParaRPr lang="en-US"/>
          </a:p>
        </p:txBody>
      </p:sp>
    </p:spTree>
    <p:extLst>
      <p:ext uri="{BB962C8B-B14F-4D97-AF65-F5344CB8AC3E}">
        <p14:creationId xmlns:p14="http://schemas.microsoft.com/office/powerpoint/2010/main" val="2888865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A45F4A-ADC6-DA45-A7D1-0E31D7699E52}" type="slidenum">
              <a:rPr lang="en-US" smtClean="0"/>
              <a:t>47</a:t>
            </a:fld>
            <a:endParaRPr lang="en-US"/>
          </a:p>
        </p:txBody>
      </p:sp>
    </p:spTree>
    <p:extLst>
      <p:ext uri="{BB962C8B-B14F-4D97-AF65-F5344CB8AC3E}">
        <p14:creationId xmlns:p14="http://schemas.microsoft.com/office/powerpoint/2010/main" val="1432684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3AFD2-0D24-4302-B557-0381E2E6BF51}" type="slidenum">
              <a:rPr lang="en-US" smtClean="0"/>
              <a:pPr/>
              <a:t>51</a:t>
            </a:fld>
            <a:endParaRPr lang="en-US"/>
          </a:p>
        </p:txBody>
      </p:sp>
    </p:spTree>
    <p:extLst>
      <p:ext uri="{BB962C8B-B14F-4D97-AF65-F5344CB8AC3E}">
        <p14:creationId xmlns:p14="http://schemas.microsoft.com/office/powerpoint/2010/main" val="65234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A45F4A-ADC6-DA45-A7D1-0E31D7699E52}" type="slidenum">
              <a:rPr lang="en-US" smtClean="0"/>
              <a:t>67</a:t>
            </a:fld>
            <a:endParaRPr lang="en-US"/>
          </a:p>
        </p:txBody>
      </p:sp>
    </p:spTree>
    <p:extLst>
      <p:ext uri="{BB962C8B-B14F-4D97-AF65-F5344CB8AC3E}">
        <p14:creationId xmlns:p14="http://schemas.microsoft.com/office/powerpoint/2010/main" val="4153025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D8B439-0AEB-4587-968F-2EAAE4C57299}"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3334554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A45F4A-ADC6-DA45-A7D1-0E31D7699E52}" type="slidenum">
              <a:rPr lang="en-US" smtClean="0"/>
              <a:t>72</a:t>
            </a:fld>
            <a:endParaRPr lang="en-US"/>
          </a:p>
        </p:txBody>
      </p:sp>
    </p:spTree>
    <p:extLst>
      <p:ext uri="{BB962C8B-B14F-4D97-AF65-F5344CB8AC3E}">
        <p14:creationId xmlns:p14="http://schemas.microsoft.com/office/powerpoint/2010/main" val="4082316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288381-219F-46E8-B3D0-38C04C9D7F3A}" type="slidenum">
              <a:rPr lang="en-US" smtClean="0"/>
              <a:t>75</a:t>
            </a:fld>
            <a:endParaRPr lang="en-US" dirty="0"/>
          </a:p>
        </p:txBody>
      </p:sp>
    </p:spTree>
    <p:extLst>
      <p:ext uri="{BB962C8B-B14F-4D97-AF65-F5344CB8AC3E}">
        <p14:creationId xmlns:p14="http://schemas.microsoft.com/office/powerpoint/2010/main" val="1218386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A45F4A-ADC6-DA45-A7D1-0E31D7699E52}" type="slidenum">
              <a:rPr lang="en-US" smtClean="0"/>
              <a:t>81</a:t>
            </a:fld>
            <a:endParaRPr lang="en-US"/>
          </a:p>
        </p:txBody>
      </p:sp>
    </p:spTree>
    <p:extLst>
      <p:ext uri="{BB962C8B-B14F-4D97-AF65-F5344CB8AC3E}">
        <p14:creationId xmlns:p14="http://schemas.microsoft.com/office/powerpoint/2010/main" val="3662461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Climatology and seasonality of precipitation at a station can determine usefulness of SPI and PNP.</a:t>
            </a:r>
          </a:p>
          <a:p>
            <a:r>
              <a:rPr lang="en-US" u="sng" dirty="0" smtClean="0"/>
              <a:t>SPI</a:t>
            </a:r>
            <a:r>
              <a:rPr lang="en-US" dirty="0" smtClean="0"/>
              <a:t>:  For wet stations and wet season, SPI can be</a:t>
            </a:r>
            <a:r>
              <a:rPr lang="en-US" baseline="0" dirty="0" smtClean="0"/>
              <a:t> negative yet actual </a:t>
            </a:r>
            <a:r>
              <a:rPr lang="en-US" baseline="0" dirty="0" err="1" smtClean="0"/>
              <a:t>precip</a:t>
            </a:r>
            <a:r>
              <a:rPr lang="en-US" baseline="0" dirty="0" smtClean="0"/>
              <a:t> can still be &gt; 8” or 4” minimum.  For dry season, SPI can be positive yet actual </a:t>
            </a:r>
            <a:r>
              <a:rPr lang="en-US" baseline="0" dirty="0" err="1" smtClean="0"/>
              <a:t>precip</a:t>
            </a:r>
            <a:r>
              <a:rPr lang="en-US" baseline="0" dirty="0" smtClean="0"/>
              <a:t> can be well below the monthly minimum.</a:t>
            </a:r>
          </a:p>
          <a:p>
            <a:r>
              <a:rPr lang="en-US" u="sng" baseline="0" dirty="0" smtClean="0"/>
              <a:t>Percent of Normal </a:t>
            </a:r>
            <a:r>
              <a:rPr lang="en-US" u="sng" baseline="0" dirty="0" err="1" smtClean="0"/>
              <a:t>Precip</a:t>
            </a:r>
            <a:r>
              <a:rPr lang="en-US" baseline="0" dirty="0" smtClean="0"/>
              <a:t>:  Same dilemma as SPI.  PNP can be below normal during wet season while actual </a:t>
            </a:r>
            <a:r>
              <a:rPr lang="en-US" baseline="0" dirty="0" err="1" smtClean="0"/>
              <a:t>precip</a:t>
            </a:r>
            <a:r>
              <a:rPr lang="en-US" baseline="0" dirty="0" smtClean="0"/>
              <a:t> is above the monthly minimum.  PNP can be above normal during dry season while actual </a:t>
            </a:r>
            <a:r>
              <a:rPr lang="en-US" baseline="0" dirty="0" err="1" smtClean="0"/>
              <a:t>precip</a:t>
            </a:r>
            <a:r>
              <a:rPr lang="en-US" baseline="0" dirty="0" smtClean="0"/>
              <a:t> is well below the monthly minimum.</a:t>
            </a:r>
            <a:endParaRPr lang="en-US" dirty="0"/>
          </a:p>
        </p:txBody>
      </p:sp>
      <p:sp>
        <p:nvSpPr>
          <p:cNvPr id="4" name="Slide Number Placeholder 3"/>
          <p:cNvSpPr>
            <a:spLocks noGrp="1"/>
          </p:cNvSpPr>
          <p:nvPr>
            <p:ph type="sldNum" sz="quarter" idx="10"/>
          </p:nvPr>
        </p:nvSpPr>
        <p:spPr/>
        <p:txBody>
          <a:bodyPr/>
          <a:lstStyle/>
          <a:p>
            <a:fld id="{13C2E16A-45DF-4A13-9AFE-40D0084908EA}" type="slidenum">
              <a:rPr lang="en-US" smtClean="0"/>
              <a:t>87</a:t>
            </a:fld>
            <a:endParaRPr lang="en-US"/>
          </a:p>
        </p:txBody>
      </p:sp>
    </p:spTree>
    <p:extLst>
      <p:ext uri="{BB962C8B-B14F-4D97-AF65-F5344CB8AC3E}">
        <p14:creationId xmlns:p14="http://schemas.microsoft.com/office/powerpoint/2010/main" val="595100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3729DD-EBE7-45A7-ABA5-42B77ACE6464}" type="slidenum">
              <a:rPr lang="en-US" smtClean="0"/>
              <a:t>6</a:t>
            </a:fld>
            <a:endParaRPr lang="en-US"/>
          </a:p>
        </p:txBody>
      </p:sp>
    </p:spTree>
    <p:extLst>
      <p:ext uri="{BB962C8B-B14F-4D97-AF65-F5344CB8AC3E}">
        <p14:creationId xmlns:p14="http://schemas.microsoft.com/office/powerpoint/2010/main" val="2285697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3729DD-EBE7-45A7-ABA5-42B77ACE6464}" type="slidenum">
              <a:rPr lang="en-US" smtClean="0"/>
              <a:t>13</a:t>
            </a:fld>
            <a:endParaRPr lang="en-US"/>
          </a:p>
        </p:txBody>
      </p:sp>
    </p:spTree>
    <p:extLst>
      <p:ext uri="{BB962C8B-B14F-4D97-AF65-F5344CB8AC3E}">
        <p14:creationId xmlns:p14="http://schemas.microsoft.com/office/powerpoint/2010/main" val="3583376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1039" y="4415789"/>
            <a:ext cx="5608319" cy="4183379"/>
          </a:xfrm>
          <a:prstGeom prst="rect">
            <a:avLst/>
          </a:prstGeom>
        </p:spPr>
        <p:txBody>
          <a:bodyPr lIns="91425" tIns="91425" rIns="91425" bIns="91425" anchor="t" anchorCtr="0">
            <a:noAutofit/>
          </a:bodyPr>
          <a:lstStyle/>
          <a:p>
            <a:pPr>
              <a:spcBef>
                <a:spcPts val="0"/>
              </a:spcBef>
              <a:buNone/>
            </a:pPr>
            <a:endParaRPr/>
          </a:p>
        </p:txBody>
      </p:sp>
      <p:sp>
        <p:nvSpPr>
          <p:cNvPr id="118" name="Shape 11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85049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rgbClr val="000000"/>
                </a:solidFill>
                <a:latin typeface="+mn-lt"/>
                <a:ea typeface="ＭＳ Ｐゴシック" charset="0"/>
                <a:cs typeface="ＭＳ Ｐゴシック" charset="0"/>
              </a:rPr>
              <a:t>Global CO</a:t>
            </a:r>
            <a:r>
              <a:rPr lang="en-GB" sz="1200" kern="1200" baseline="-25000" dirty="0" smtClean="0">
                <a:solidFill>
                  <a:srgbClr val="000000"/>
                </a:solidFill>
                <a:latin typeface="+mn-lt"/>
                <a:ea typeface="ＭＳ Ｐゴシック" charset="0"/>
                <a:cs typeface="ＭＳ Ｐゴシック" charset="0"/>
              </a:rPr>
              <a:t>2</a:t>
            </a:r>
            <a:r>
              <a:rPr lang="en-GB" sz="1200" kern="1200" dirty="0" smtClean="0">
                <a:solidFill>
                  <a:srgbClr val="000000"/>
                </a:solidFill>
                <a:latin typeface="+mn-lt"/>
                <a:ea typeface="ＭＳ Ｐゴシック" charset="0"/>
                <a:cs typeface="ＭＳ Ｐゴシック" charset="0"/>
              </a:rPr>
              <a:t> has been above 400 ppm</a:t>
            </a:r>
            <a:r>
              <a:rPr lang="en-GB" sz="1200" kern="1200" baseline="0" dirty="0" smtClean="0">
                <a:solidFill>
                  <a:srgbClr val="000000"/>
                </a:solidFill>
                <a:latin typeface="+mn-lt"/>
                <a:ea typeface="ＭＳ Ｐゴシック" charset="0"/>
                <a:cs typeface="ＭＳ Ｐゴシック" charset="0"/>
              </a:rPr>
              <a:t> 3 months of 2015 (Mar-May)</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b="1" kern="1200" dirty="0" smtClean="0">
              <a:solidFill>
                <a:srgbClr val="000000"/>
              </a:solidFill>
              <a:latin typeface="+mn-l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1DF3AFD2-0D24-4302-B557-0381E2E6BF51}" type="slidenum">
              <a:rPr lang="en-US" smtClean="0"/>
              <a:pPr/>
              <a:t>20</a:t>
            </a:fld>
            <a:endParaRPr lang="en-US"/>
          </a:p>
        </p:txBody>
      </p:sp>
    </p:spTree>
    <p:extLst>
      <p:ext uri="{BB962C8B-B14F-4D97-AF65-F5344CB8AC3E}">
        <p14:creationId xmlns:p14="http://schemas.microsoft.com/office/powerpoint/2010/main" val="1348881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r>
              <a:rPr lang="en-US" dirty="0" smtClean="0">
                <a:latin typeface="+mn-lt"/>
              </a:rPr>
              <a:t>2014 was 1.1</a:t>
            </a:r>
            <a:r>
              <a:rPr lang="en-US" baseline="30000" dirty="0" smtClean="0">
                <a:solidFill>
                  <a:schemeClr val="accent5">
                    <a:lumMod val="50000"/>
                  </a:schemeClr>
                </a:solidFill>
                <a:latin typeface="+mn-lt"/>
              </a:rPr>
              <a:t>o</a:t>
            </a:r>
            <a:r>
              <a:rPr lang="en-US" dirty="0" smtClean="0">
                <a:solidFill>
                  <a:schemeClr val="accent5">
                    <a:lumMod val="50000"/>
                  </a:schemeClr>
                </a:solidFill>
                <a:latin typeface="+mn-lt"/>
              </a:rPr>
              <a:t>C / 2.0</a:t>
            </a:r>
            <a:r>
              <a:rPr lang="en-US" baseline="30000" dirty="0" smtClean="0">
                <a:solidFill>
                  <a:schemeClr val="accent5">
                    <a:lumMod val="50000"/>
                  </a:schemeClr>
                </a:solidFill>
                <a:latin typeface="+mn-lt"/>
              </a:rPr>
              <a:t>o</a:t>
            </a:r>
            <a:r>
              <a:rPr lang="en-US" dirty="0" smtClean="0">
                <a:solidFill>
                  <a:schemeClr val="accent5">
                    <a:lumMod val="50000"/>
                  </a:schemeClr>
                </a:solidFill>
                <a:latin typeface="+mn-lt"/>
              </a:rPr>
              <a:t>F warmer than 1981–2010 average.</a:t>
            </a:r>
            <a:endParaRPr lang="en-US" dirty="0" smtClean="0">
              <a:latin typeface="+mn-lt"/>
            </a:endParaRPr>
          </a:p>
          <a:p>
            <a:pPr marL="285750" indent="-285750">
              <a:buFont typeface="Arial" panose="020B0604020202020204" pitchFamily="34" charset="0"/>
              <a:buChar char="•"/>
            </a:pPr>
            <a:r>
              <a:rPr lang="en-US" dirty="0" smtClean="0">
                <a:latin typeface="+mn-lt"/>
              </a:rPr>
              <a:t>4th warmest year since records began in the early 20th century.</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1" dirty="0" smtClean="0">
              <a:solidFill>
                <a:srgbClr val="000090"/>
              </a:solidFill>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solidFill>
                  <a:srgbClr val="000090"/>
                </a:solidFill>
              </a:rPr>
              <a:t>Rapid declines in sea ice and snow extent are compelling evidence of the rapid response of both the terrestrial and marine cryosphere to Arctic amplification.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1" dirty="0" smtClean="0">
              <a:solidFill>
                <a:srgbClr val="000090"/>
              </a:solidFill>
            </a:endParaRPr>
          </a:p>
          <a:p>
            <a:pPr marL="168275" indent="-168275">
              <a:buFont typeface="Arial"/>
              <a:buChar char="•"/>
            </a:pPr>
            <a:r>
              <a:rPr lang="en-US" sz="2000" dirty="0" smtClean="0">
                <a:solidFill>
                  <a:schemeClr val="accent5">
                    <a:lumMod val="50000"/>
                  </a:schemeClr>
                </a:solidFill>
                <a:latin typeface="Calibri" panose="020F0502020204030204" pitchFamily="34" charset="0"/>
              </a:rPr>
              <a:t>February-March 2015:</a:t>
            </a:r>
          </a:p>
          <a:p>
            <a:pPr marL="401638" lvl="2" indent="-174625">
              <a:buFont typeface="Arial"/>
              <a:buChar char="•"/>
            </a:pPr>
            <a:r>
              <a:rPr lang="en-US" sz="1600" dirty="0" smtClean="0">
                <a:solidFill>
                  <a:schemeClr val="accent5">
                    <a:lumMod val="50000"/>
                  </a:schemeClr>
                </a:solidFill>
                <a:latin typeface="Calibri" panose="020F0502020204030204" pitchFamily="34" charset="0"/>
              </a:rPr>
              <a:t>4+ year ice made up 3% of pack (vs 20% in 1985)</a:t>
            </a:r>
          </a:p>
          <a:p>
            <a:pPr marL="401638" lvl="2" indent="-174625">
              <a:buFont typeface="Arial"/>
              <a:buChar char="•"/>
            </a:pPr>
            <a:r>
              <a:rPr lang="en-US" sz="1600" dirty="0" smtClean="0">
                <a:solidFill>
                  <a:schemeClr val="accent5">
                    <a:lumMod val="50000"/>
                  </a:schemeClr>
                </a:solidFill>
                <a:latin typeface="Calibri" panose="020F0502020204030204" pitchFamily="34" charset="0"/>
              </a:rPr>
              <a:t>First year ice made up 70% of pack (vs. </a:t>
            </a:r>
            <a:r>
              <a:rPr lang="en-US" sz="1600" smtClean="0">
                <a:solidFill>
                  <a:schemeClr val="accent5">
                    <a:lumMod val="50000"/>
                  </a:schemeClr>
                </a:solidFill>
                <a:latin typeface="Calibri" panose="020F0502020204030204" pitchFamily="34" charset="0"/>
              </a:rPr>
              <a:t>35% in 1985)</a:t>
            </a:r>
            <a:endParaRPr lang="en-US" sz="1200" smtClean="0">
              <a:solidFill>
                <a:schemeClr val="accent5">
                  <a:lumMod val="50000"/>
                </a:schemeClr>
              </a:solidFill>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b="1" dirty="0" smtClean="0">
              <a:solidFill>
                <a:srgbClr val="000090"/>
              </a:solidFill>
            </a:endParaRPr>
          </a:p>
          <a:p>
            <a:endParaRPr lang="en-US" dirty="0"/>
          </a:p>
        </p:txBody>
      </p:sp>
      <p:sp>
        <p:nvSpPr>
          <p:cNvPr id="4" name="Slide Number Placeholder 3"/>
          <p:cNvSpPr>
            <a:spLocks noGrp="1"/>
          </p:cNvSpPr>
          <p:nvPr>
            <p:ph type="sldNum" sz="quarter" idx="10"/>
          </p:nvPr>
        </p:nvSpPr>
        <p:spPr/>
        <p:txBody>
          <a:bodyPr/>
          <a:lstStyle/>
          <a:p>
            <a:fld id="{D59EDBAF-2DED-B440-A256-0610AA67349E}" type="slidenum">
              <a:rPr lang="en-US" smtClean="0"/>
              <a:pPr/>
              <a:t>22</a:t>
            </a:fld>
            <a:endParaRPr lang="en-US"/>
          </a:p>
        </p:txBody>
      </p:sp>
    </p:spTree>
    <p:extLst>
      <p:ext uri="{BB962C8B-B14F-4D97-AF65-F5344CB8AC3E}">
        <p14:creationId xmlns:p14="http://schemas.microsoft.com/office/powerpoint/2010/main" val="617446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smtClean="0">
                <a:solidFill>
                  <a:srgbClr val="000000"/>
                </a:solidFill>
                <a:latin typeface="Calibri" panose="020F0502020204030204" pitchFamily="34" charset="0"/>
                <a:ea typeface="ＭＳ Ｐゴシック" charset="0"/>
                <a:cs typeface="ＭＳ Ｐゴシック" charset="0"/>
              </a:rPr>
              <a:t>Based on 37 reference glaciers from 13 countries around the world</a:t>
            </a:r>
          </a:p>
          <a:p>
            <a:endParaRPr lang="en-US" sz="1200" kern="1200" dirty="0" smtClean="0">
              <a:solidFill>
                <a:srgbClr val="000000"/>
              </a:solidFill>
              <a:latin typeface="Calibri" panose="020F0502020204030204" pitchFamily="34" charset="0"/>
              <a:ea typeface="ＭＳ Ｐゴシック" charset="0"/>
              <a:cs typeface="ＭＳ Ｐゴシック" charset="0"/>
            </a:endParaRPr>
          </a:p>
          <a:p>
            <a:r>
              <a:rPr lang="en-US" sz="1200" kern="1200" dirty="0" smtClean="0">
                <a:solidFill>
                  <a:srgbClr val="000000"/>
                </a:solidFill>
                <a:latin typeface="Calibri" panose="020F0502020204030204" pitchFamily="34" charset="0"/>
                <a:ea typeface="ＭＳ Ｐゴシック" charset="0"/>
                <a:cs typeface="ＭＳ Ｐゴシック" charset="0"/>
              </a:rPr>
              <a:t>Reference glacier: </a:t>
            </a:r>
            <a:r>
              <a:rPr lang="en-US" sz="1200" b="0" i="0" kern="1200" dirty="0" smtClean="0">
                <a:solidFill>
                  <a:schemeClr val="tx1"/>
                </a:solidFill>
                <a:effectLst/>
                <a:latin typeface="+mn-lt"/>
                <a:ea typeface="ＭＳ Ｐゴシック" charset="0"/>
                <a:cs typeface="ＭＳ Ｐゴシック" charset="0"/>
              </a:rPr>
              <a:t>have continuous long-term observation series.</a:t>
            </a:r>
          </a:p>
          <a:p>
            <a:endParaRPr lang="en-US" sz="1200" b="0" i="0" kern="1200" dirty="0" smtClean="0">
              <a:solidFill>
                <a:schemeClr val="tx1"/>
              </a:solidFill>
              <a:effectLst/>
              <a:latin typeface="+mn-lt"/>
              <a:ea typeface="ＭＳ Ｐゴシック" charset="0"/>
              <a:cs typeface="ＭＳ Ｐゴシック" charset="0"/>
            </a:endParaRPr>
          </a:p>
          <a:p>
            <a:r>
              <a:rPr lang="en-US" sz="1200" b="0" i="0" kern="1200" dirty="0" smtClean="0">
                <a:solidFill>
                  <a:schemeClr val="tx1"/>
                </a:solidFill>
                <a:effectLst/>
                <a:latin typeface="+mn-lt"/>
                <a:ea typeface="ＭＳ Ｐゴシック" charset="0"/>
                <a:cs typeface="ＭＳ Ｐゴシック" charset="0"/>
              </a:rPr>
              <a:t>Lemon Creek Glacier is near Juneau, southern Alaska</a:t>
            </a:r>
          </a:p>
          <a:p>
            <a:endParaRPr lang="en-US" sz="1200" b="0" i="0" kern="1200" dirty="0" smtClean="0">
              <a:solidFill>
                <a:schemeClr val="tx1"/>
              </a:solidFill>
              <a:effectLst/>
              <a:latin typeface="+mn-lt"/>
              <a:ea typeface="ＭＳ Ｐゴシック" charset="0"/>
              <a:cs typeface="ＭＳ Ｐゴシック"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GB" sz="1200" dirty="0" smtClean="0">
                <a:solidFill>
                  <a:schemeClr val="accent5">
                    <a:lumMod val="50000"/>
                  </a:schemeClr>
                </a:solidFill>
                <a:latin typeface="Calibri" panose="020F0502020204030204" pitchFamily="34" charset="0"/>
              </a:rPr>
              <a:t>Globally: preliminary data indicates 2015 was the 36</a:t>
            </a:r>
            <a:r>
              <a:rPr lang="en-GB" sz="1200" baseline="30000" dirty="0" smtClean="0">
                <a:solidFill>
                  <a:schemeClr val="accent5">
                    <a:lumMod val="50000"/>
                  </a:schemeClr>
                </a:solidFill>
                <a:latin typeface="Calibri" panose="020F0502020204030204" pitchFamily="34" charset="0"/>
              </a:rPr>
              <a:t>th</a:t>
            </a:r>
            <a:r>
              <a:rPr lang="en-GB" sz="1200" dirty="0" smtClean="0">
                <a:solidFill>
                  <a:schemeClr val="accent5">
                    <a:lumMod val="50000"/>
                  </a:schemeClr>
                </a:solidFill>
                <a:latin typeface="Calibri" panose="020F0502020204030204" pitchFamily="34" charset="0"/>
              </a:rPr>
              <a:t> consecutive year of glacier ice loss.</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dirty="0" smtClean="0">
              <a:solidFill>
                <a:schemeClr val="accent5">
                  <a:lumMod val="50000"/>
                </a:schemeClr>
              </a:solidFill>
              <a:latin typeface="Calibri" panose="020F050202020403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GB" sz="1200" dirty="0" smtClean="0">
                <a:solidFill>
                  <a:schemeClr val="accent5">
                    <a:lumMod val="50000"/>
                  </a:schemeClr>
                </a:solidFill>
                <a:latin typeface="Calibri" panose="020F0502020204030204" pitchFamily="34" charset="0"/>
              </a:rPr>
              <a:t>Permafrost changes: warming at continuously frozen locations (as above), more thawing at locations with annual freeze / thaw cycle, and novel thawing at some locations</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dirty="0" smtClean="0">
              <a:solidFill>
                <a:schemeClr val="accent5">
                  <a:lumMod val="50000"/>
                </a:schemeClr>
              </a:solidFill>
              <a:latin typeface="Calibri" panose="020F0502020204030204" pitchFamily="34" charset="0"/>
            </a:endParaRPr>
          </a:p>
          <a:p>
            <a:endParaRPr lang="en-GB" sz="1200" kern="1200" dirty="0" smtClean="0">
              <a:solidFill>
                <a:srgbClr val="000000"/>
              </a:solidFill>
              <a:latin typeface="Calibri" panose="020F0502020204030204" pitchFamily="34"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1DF3AFD2-0D24-4302-B557-0381E2E6BF51}" type="slidenum">
              <a:rPr lang="en-US" smtClean="0"/>
              <a:pPr/>
              <a:t>23</a:t>
            </a:fld>
            <a:endParaRPr lang="en-US"/>
          </a:p>
        </p:txBody>
      </p:sp>
    </p:spTree>
    <p:extLst>
      <p:ext uri="{BB962C8B-B14F-4D97-AF65-F5344CB8AC3E}">
        <p14:creationId xmlns:p14="http://schemas.microsoft.com/office/powerpoint/2010/main" val="3268421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3AFD2-0D24-4302-B557-0381E2E6BF51}" type="slidenum">
              <a:rPr lang="en-US" smtClean="0"/>
              <a:pPr/>
              <a:t>25</a:t>
            </a:fld>
            <a:endParaRPr lang="en-US"/>
          </a:p>
        </p:txBody>
      </p:sp>
    </p:spTree>
    <p:extLst>
      <p:ext uri="{BB962C8B-B14F-4D97-AF65-F5344CB8AC3E}">
        <p14:creationId xmlns:p14="http://schemas.microsoft.com/office/powerpoint/2010/main" val="2845183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lIns="91438" tIns="45719" rIns="91438" bIns="45719"/>
          <a:lstStyle/>
          <a:p>
            <a:fld id="{7D672F75-0181-954D-982A-46BF54D29CA8}" type="datetimeFigureOut">
              <a:rPr lang="en-US" smtClean="0"/>
              <a:t>11/9/2017</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lIns="91438" tIns="45719" rIns="91438" bIns="45719"/>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lIns="91438" tIns="45719" rIns="91438" bIns="45719"/>
          <a:lstStyle/>
          <a:p>
            <a:fld id="{5BC70BE9-12CB-B041-8E75-6F78B0458871}" type="slidenum">
              <a:rPr lang="en-US" smtClean="0"/>
              <a:t>‹#›</a:t>
            </a:fld>
            <a:endParaRPr lang="en-US"/>
          </a:p>
        </p:txBody>
      </p:sp>
    </p:spTree>
    <p:extLst>
      <p:ext uri="{BB962C8B-B14F-4D97-AF65-F5344CB8AC3E}">
        <p14:creationId xmlns:p14="http://schemas.microsoft.com/office/powerpoint/2010/main" val="2000857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smtClean="0"/>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lIns="91438" tIns="45719" rIns="91438" bIns="45719"/>
          <a:lstStyle/>
          <a:p>
            <a:fld id="{7D672F75-0181-954D-982A-46BF54D29CA8}" type="datetimeFigureOut">
              <a:rPr lang="en-US" smtClean="0"/>
              <a:t>11/9/2017</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lIns="91438" tIns="45719" rIns="91438" bIns="45719"/>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lIns="91438" tIns="45719" rIns="91438" bIns="45719"/>
          <a:lstStyle/>
          <a:p>
            <a:fld id="{5BC70BE9-12CB-B041-8E75-6F78B0458871}" type="slidenum">
              <a:rPr lang="en-US" smtClean="0"/>
              <a:t>‹#›</a:t>
            </a:fld>
            <a:endParaRPr lang="en-US"/>
          </a:p>
        </p:txBody>
      </p:sp>
    </p:spTree>
    <p:extLst>
      <p:ext uri="{BB962C8B-B14F-4D97-AF65-F5344CB8AC3E}">
        <p14:creationId xmlns:p14="http://schemas.microsoft.com/office/powerpoint/2010/main" val="910521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lIns="91438" tIns="45719" rIns="91438" bIns="45719"/>
          <a:lstStyle/>
          <a:p>
            <a:fld id="{7D672F75-0181-954D-982A-46BF54D29CA8}" type="datetimeFigureOut">
              <a:rPr lang="en-US" smtClean="0"/>
              <a:t>11/9/2017</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lIns="91438" tIns="45719" rIns="91438" bIns="45719"/>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lIns="91438" tIns="45719" rIns="91438" bIns="45719"/>
          <a:lstStyle/>
          <a:p>
            <a:fld id="{5BC70BE9-12CB-B041-8E75-6F78B0458871}" type="slidenum">
              <a:rPr lang="en-US" smtClean="0"/>
              <a:t>‹#›</a:t>
            </a:fld>
            <a:endParaRPr lang="en-US"/>
          </a:p>
        </p:txBody>
      </p:sp>
    </p:spTree>
    <p:extLst>
      <p:ext uri="{BB962C8B-B14F-4D97-AF65-F5344CB8AC3E}">
        <p14:creationId xmlns:p14="http://schemas.microsoft.com/office/powerpoint/2010/main" val="163911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lIns="91438" tIns="45719" rIns="91438" bIns="45719"/>
          <a:lstStyle/>
          <a:p>
            <a:fld id="{7D672F75-0181-954D-982A-46BF54D29CA8}" type="datetimeFigureOut">
              <a:rPr lang="en-US" smtClean="0"/>
              <a:t>11/9/2017</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lIns="91438" tIns="45719" rIns="91438" bIns="45719"/>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lIns="91438" tIns="45719" rIns="91438" bIns="45719"/>
          <a:lstStyle/>
          <a:p>
            <a:fld id="{5BC70BE9-12CB-B041-8E75-6F78B0458871}" type="slidenum">
              <a:rPr lang="en-US" smtClean="0"/>
              <a:t>‹#›</a:t>
            </a:fld>
            <a:endParaRPr lang="en-US"/>
          </a:p>
        </p:txBody>
      </p:sp>
    </p:spTree>
    <p:extLst>
      <p:ext uri="{BB962C8B-B14F-4D97-AF65-F5344CB8AC3E}">
        <p14:creationId xmlns:p14="http://schemas.microsoft.com/office/powerpoint/2010/main" val="1784007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4400">
                <a:solidFill>
                  <a:srgbClr val="002060"/>
                </a:solidFill>
              </a:defRPr>
            </a:lvl1pPr>
          </a:lstStyle>
          <a:p>
            <a:r>
              <a:rPr lang="en-US" dirty="0" smtClean="0"/>
              <a:t>Click to edit Master title style</a:t>
            </a:r>
            <a:endParaRPr lang="en-US" dirty="0"/>
          </a:p>
        </p:txBody>
      </p:sp>
      <p:grpSp>
        <p:nvGrpSpPr>
          <p:cNvPr id="4" name="Group 3"/>
          <p:cNvGrpSpPr/>
          <p:nvPr userDrawn="1"/>
        </p:nvGrpSpPr>
        <p:grpSpPr>
          <a:xfrm>
            <a:off x="203200" y="6324600"/>
            <a:ext cx="1105957" cy="413772"/>
            <a:chOff x="280987" y="4724400"/>
            <a:chExt cx="3421062" cy="1706562"/>
          </a:xfrm>
        </p:grpSpPr>
        <p:pic>
          <p:nvPicPr>
            <p:cNvPr id="5" name="Picture 12" descr="DoC-Logo-Color copy.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0987" y="4770437"/>
              <a:ext cx="1658937" cy="1660525"/>
            </a:xfrm>
            <a:prstGeom prst="rect">
              <a:avLst/>
            </a:prstGeom>
            <a:noFill/>
            <a:ln w="9525">
              <a:noFill/>
              <a:miter lim="800000"/>
              <a:headEnd/>
              <a:tailEnd/>
            </a:ln>
          </p:spPr>
        </p:pic>
        <p:pic>
          <p:nvPicPr>
            <p:cNvPr id="6" name="Picture 14" descr="NOAA-logo-for-PPT.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97074" y="4724400"/>
              <a:ext cx="1704975" cy="1706562"/>
            </a:xfrm>
            <a:prstGeom prst="rect">
              <a:avLst/>
            </a:prstGeom>
            <a:noFill/>
            <a:ln w="9525">
              <a:noFill/>
              <a:miter lim="800000"/>
              <a:headEnd/>
              <a:tailEnd/>
            </a:ln>
          </p:spPr>
        </p:pic>
      </p:grpSp>
      <p:sp>
        <p:nvSpPr>
          <p:cNvPr id="8" name="Content Placeholder 7"/>
          <p:cNvSpPr>
            <a:spLocks noGrp="1"/>
          </p:cNvSpPr>
          <p:nvPr>
            <p:ph sz="quarter" idx="10"/>
          </p:nvPr>
        </p:nvSpPr>
        <p:spPr>
          <a:xfrm>
            <a:off x="609600" y="1371600"/>
            <a:ext cx="109728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04271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FF15BE-029D-8246-9381-FFF34AE47BE5}"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867F31-6D6D-094E-81A7-7961E5536D56}" type="slidenum">
              <a:rPr lang="en-US" smtClean="0"/>
              <a:t>‹#›</a:t>
            </a:fld>
            <a:endParaRPr lang="en-US"/>
          </a:p>
        </p:txBody>
      </p:sp>
    </p:spTree>
    <p:extLst>
      <p:ext uri="{BB962C8B-B14F-4D97-AF65-F5344CB8AC3E}">
        <p14:creationId xmlns:p14="http://schemas.microsoft.com/office/powerpoint/2010/main" val="373205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FF15BE-029D-8246-9381-FFF34AE47BE5}"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867F31-6D6D-094E-81A7-7961E5536D56}" type="slidenum">
              <a:rPr lang="en-US" smtClean="0"/>
              <a:t>‹#›</a:t>
            </a:fld>
            <a:endParaRPr lang="en-US"/>
          </a:p>
        </p:txBody>
      </p:sp>
    </p:spTree>
    <p:extLst>
      <p:ext uri="{BB962C8B-B14F-4D97-AF65-F5344CB8AC3E}">
        <p14:creationId xmlns:p14="http://schemas.microsoft.com/office/powerpoint/2010/main" val="1810437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FF15BE-029D-8246-9381-FFF34AE47BE5}"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867F31-6D6D-094E-81A7-7961E5536D56}" type="slidenum">
              <a:rPr lang="en-US" smtClean="0"/>
              <a:t>‹#›</a:t>
            </a:fld>
            <a:endParaRPr lang="en-US"/>
          </a:p>
        </p:txBody>
      </p:sp>
    </p:spTree>
    <p:extLst>
      <p:ext uri="{BB962C8B-B14F-4D97-AF65-F5344CB8AC3E}">
        <p14:creationId xmlns:p14="http://schemas.microsoft.com/office/powerpoint/2010/main" val="335066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FF15BE-029D-8246-9381-FFF34AE47BE5}" type="datetimeFigureOut">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867F31-6D6D-094E-81A7-7961E5536D56}" type="slidenum">
              <a:rPr lang="en-US" smtClean="0"/>
              <a:t>‹#›</a:t>
            </a:fld>
            <a:endParaRPr lang="en-US"/>
          </a:p>
        </p:txBody>
      </p:sp>
    </p:spTree>
    <p:extLst>
      <p:ext uri="{BB962C8B-B14F-4D97-AF65-F5344CB8AC3E}">
        <p14:creationId xmlns:p14="http://schemas.microsoft.com/office/powerpoint/2010/main" val="762307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FF15BE-029D-8246-9381-FFF34AE47BE5}" type="datetimeFigureOut">
              <a:rPr lang="en-US" smtClean="0"/>
              <a:t>11/9/2017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867F31-6D6D-094E-81A7-7961E5536D56}" type="slidenum">
              <a:rPr lang="en-US" smtClean="0"/>
              <a:t>‹#›</a:t>
            </a:fld>
            <a:endParaRPr lang="en-US"/>
          </a:p>
        </p:txBody>
      </p:sp>
    </p:spTree>
    <p:extLst>
      <p:ext uri="{BB962C8B-B14F-4D97-AF65-F5344CB8AC3E}">
        <p14:creationId xmlns:p14="http://schemas.microsoft.com/office/powerpoint/2010/main" val="219773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FF15BE-029D-8246-9381-FFF34AE47BE5}" type="datetimeFigureOut">
              <a:rPr lang="en-US" smtClean="0"/>
              <a:t>11/9/2017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867F31-6D6D-094E-81A7-7961E5536D56}" type="slidenum">
              <a:rPr lang="en-US" smtClean="0"/>
              <a:t>‹#›</a:t>
            </a:fld>
            <a:endParaRPr lang="en-US"/>
          </a:p>
        </p:txBody>
      </p:sp>
    </p:spTree>
    <p:extLst>
      <p:ext uri="{BB962C8B-B14F-4D97-AF65-F5344CB8AC3E}">
        <p14:creationId xmlns:p14="http://schemas.microsoft.com/office/powerpoint/2010/main" val="59744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Shape 10"/>
          <p:cNvSpPr/>
          <p:nvPr userDrawn="1"/>
        </p:nvSpPr>
        <p:spPr>
          <a:xfrm>
            <a:off x="0" y="1737360"/>
            <a:ext cx="12192000" cy="4748349"/>
          </a:xfrm>
          <a:prstGeom prst="rect">
            <a:avLst/>
          </a:prstGeom>
          <a:solidFill>
            <a:srgbClr val="D8D8D8">
              <a:alpha val="69803"/>
            </a:srgbClr>
          </a:solidFill>
          <a:ln>
            <a:noFill/>
          </a:ln>
        </p:spPr>
        <p:txBody>
          <a:bodyPr lIns="91423" tIns="45699" rIns="91423" bIns="45699" anchor="ctr" anchorCtr="0">
            <a:noAutofit/>
          </a:bodyPr>
          <a:lstStyle/>
          <a:p>
            <a:pPr marL="0" marR="0" lvl="0" indent="0" algn="ctr" rtl="0">
              <a:spcBef>
                <a:spcPts val="0"/>
              </a:spcBef>
              <a:spcAft>
                <a:spcPts val="0"/>
              </a:spcAft>
              <a:buNone/>
            </a:pPr>
            <a:endParaRPr sz="1900" b="0" i="0" u="none" strike="noStrike" cap="none" baseline="0">
              <a:solidFill>
                <a:schemeClr val="lt1"/>
              </a:solidFill>
              <a:latin typeface="Calibri"/>
              <a:ea typeface="Calibri"/>
              <a:cs typeface="Calibri"/>
              <a:sym typeface="Calibri"/>
            </a:endParaRPr>
          </a:p>
        </p:txBody>
      </p:sp>
      <p:sp>
        <p:nvSpPr>
          <p:cNvPr id="2" name="Title 1"/>
          <p:cNvSpPr>
            <a:spLocks noGrp="1"/>
          </p:cNvSpPr>
          <p:nvPr>
            <p:ph type="title"/>
          </p:nvPr>
        </p:nvSpPr>
        <p:spPr>
          <a:xfrm>
            <a:off x="279401" y="365125"/>
            <a:ext cx="11544300" cy="1325563"/>
          </a:xfrm>
        </p:spPr>
        <p:txBody>
          <a:bodyPr>
            <a:normAutofit/>
          </a:bodyPr>
          <a:lstStyle>
            <a:lvl1pPr algn="ctr">
              <a:defRPr sz="5500" b="1">
                <a:solidFill>
                  <a:srgbClr val="002060"/>
                </a:solidFill>
                <a:latin typeface="Arial Narrow" charset="0"/>
                <a:ea typeface="Arial Narrow" charset="0"/>
                <a:cs typeface="Arial Narrow"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3600">
                <a:solidFill>
                  <a:schemeClr val="accent5">
                    <a:lumMod val="50000"/>
                  </a:schemeClr>
                </a:solidFill>
              </a:defRPr>
            </a:lvl1pPr>
            <a:lvl2pPr marL="685783" indent="-228594">
              <a:buFont typeface="LucidaGrande" charset="0"/>
              <a:buChar char="-"/>
              <a:defRPr sz="2800">
                <a:solidFill>
                  <a:schemeClr val="accent1">
                    <a:lumMod val="50000"/>
                  </a:schemeClr>
                </a:solidFill>
              </a:defRPr>
            </a:lvl2pPr>
            <a:lvl3pPr marL="1142971" indent="-228594">
              <a:buFont typeface="LucidaGrande" charset="0"/>
              <a:buChar char="‣"/>
              <a:defRPr sz="2300">
                <a:solidFill>
                  <a:schemeClr val="accent6">
                    <a:lumMod val="50000"/>
                  </a:schemeClr>
                </a:solidFill>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Shape 16"/>
          <p:cNvPicPr preferRelativeResize="0"/>
          <p:nvPr userDrawn="1"/>
        </p:nvPicPr>
        <p:blipFill rotWithShape="1">
          <a:blip r:embed="rId2">
            <a:alphaModFix/>
          </a:blip>
          <a:srcRect/>
          <a:stretch/>
        </p:blipFill>
        <p:spPr>
          <a:xfrm>
            <a:off x="63501" y="6300787"/>
            <a:ext cx="520700" cy="520700"/>
          </a:xfrm>
          <a:prstGeom prst="rect">
            <a:avLst/>
          </a:prstGeom>
          <a:noFill/>
          <a:ln>
            <a:noFill/>
          </a:ln>
        </p:spPr>
      </p:pic>
    </p:spTree>
    <p:extLst>
      <p:ext uri="{BB962C8B-B14F-4D97-AF65-F5344CB8AC3E}">
        <p14:creationId xmlns:p14="http://schemas.microsoft.com/office/powerpoint/2010/main" val="14802573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FF15BE-029D-8246-9381-FFF34AE47BE5}" type="datetimeFigureOut">
              <a:rPr lang="en-US" smtClean="0"/>
              <a:t>11/9/2017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867F31-6D6D-094E-81A7-7961E5536D56}" type="slidenum">
              <a:rPr lang="en-US" smtClean="0"/>
              <a:t>‹#›</a:t>
            </a:fld>
            <a:endParaRPr lang="en-US"/>
          </a:p>
        </p:txBody>
      </p:sp>
    </p:spTree>
    <p:extLst>
      <p:ext uri="{BB962C8B-B14F-4D97-AF65-F5344CB8AC3E}">
        <p14:creationId xmlns:p14="http://schemas.microsoft.com/office/powerpoint/2010/main" val="1259267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FF15BE-029D-8246-9381-FFF34AE47BE5}" type="datetimeFigureOut">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867F31-6D6D-094E-81A7-7961E5536D56}" type="slidenum">
              <a:rPr lang="en-US" smtClean="0"/>
              <a:t>‹#›</a:t>
            </a:fld>
            <a:endParaRPr lang="en-US"/>
          </a:p>
        </p:txBody>
      </p:sp>
    </p:spTree>
    <p:extLst>
      <p:ext uri="{BB962C8B-B14F-4D97-AF65-F5344CB8AC3E}">
        <p14:creationId xmlns:p14="http://schemas.microsoft.com/office/powerpoint/2010/main" val="1062842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FF15BE-029D-8246-9381-FFF34AE47BE5}" type="datetimeFigureOut">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867F31-6D6D-094E-81A7-7961E5536D56}" type="slidenum">
              <a:rPr lang="en-US" smtClean="0"/>
              <a:t>‹#›</a:t>
            </a:fld>
            <a:endParaRPr lang="en-US"/>
          </a:p>
        </p:txBody>
      </p:sp>
    </p:spTree>
    <p:extLst>
      <p:ext uri="{BB962C8B-B14F-4D97-AF65-F5344CB8AC3E}">
        <p14:creationId xmlns:p14="http://schemas.microsoft.com/office/powerpoint/2010/main" val="422014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FF15BE-029D-8246-9381-FFF34AE47BE5}"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867F31-6D6D-094E-81A7-7961E5536D56}" type="slidenum">
              <a:rPr lang="en-US" smtClean="0"/>
              <a:t>‹#›</a:t>
            </a:fld>
            <a:endParaRPr lang="en-US"/>
          </a:p>
        </p:txBody>
      </p:sp>
    </p:spTree>
    <p:extLst>
      <p:ext uri="{BB962C8B-B14F-4D97-AF65-F5344CB8AC3E}">
        <p14:creationId xmlns:p14="http://schemas.microsoft.com/office/powerpoint/2010/main" val="1800699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FF15BE-029D-8246-9381-FFF34AE47BE5}"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867F31-6D6D-094E-81A7-7961E5536D56}" type="slidenum">
              <a:rPr lang="en-US" smtClean="0"/>
              <a:t>‹#›</a:t>
            </a:fld>
            <a:endParaRPr lang="en-US"/>
          </a:p>
        </p:txBody>
      </p:sp>
    </p:spTree>
    <p:extLst>
      <p:ext uri="{BB962C8B-B14F-4D97-AF65-F5344CB8AC3E}">
        <p14:creationId xmlns:p14="http://schemas.microsoft.com/office/powerpoint/2010/main" val="2008657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Shape 10"/>
          <p:cNvSpPr/>
          <p:nvPr userDrawn="1"/>
        </p:nvSpPr>
        <p:spPr>
          <a:xfrm>
            <a:off x="0" y="1737360"/>
            <a:ext cx="12192000" cy="4748349"/>
          </a:xfrm>
          <a:prstGeom prst="rect">
            <a:avLst/>
          </a:prstGeom>
          <a:solidFill>
            <a:srgbClr val="D8D8D8">
              <a:alpha val="69803"/>
            </a:srgbClr>
          </a:solidFill>
          <a:ln>
            <a:noFill/>
          </a:ln>
        </p:spPr>
        <p:txBody>
          <a:bodyPr lIns="91423" tIns="45699" rIns="91423" bIns="45699" anchor="ctr" anchorCtr="0">
            <a:noAutofit/>
          </a:bodyPr>
          <a:lstStyle/>
          <a:p>
            <a:pPr marL="0" marR="0" lvl="0" indent="0" algn="ctr" rtl="0">
              <a:spcBef>
                <a:spcPts val="0"/>
              </a:spcBef>
              <a:spcAft>
                <a:spcPts val="0"/>
              </a:spcAft>
              <a:buNone/>
            </a:pPr>
            <a:endParaRPr sz="1900" b="0" i="0" u="none" strike="noStrike" cap="none" baseline="0">
              <a:solidFill>
                <a:schemeClr val="lt1"/>
              </a:solidFill>
              <a:latin typeface="Calibri"/>
              <a:ea typeface="Calibri"/>
              <a:cs typeface="Calibri"/>
              <a:sym typeface="Calibri"/>
            </a:endParaRPr>
          </a:p>
        </p:txBody>
      </p:sp>
      <p:sp>
        <p:nvSpPr>
          <p:cNvPr id="2" name="Title 1"/>
          <p:cNvSpPr>
            <a:spLocks noGrp="1"/>
          </p:cNvSpPr>
          <p:nvPr>
            <p:ph type="title"/>
          </p:nvPr>
        </p:nvSpPr>
        <p:spPr>
          <a:xfrm>
            <a:off x="279401" y="365125"/>
            <a:ext cx="11544300" cy="1325563"/>
          </a:xfrm>
        </p:spPr>
        <p:txBody>
          <a:bodyPr>
            <a:normAutofit/>
          </a:bodyPr>
          <a:lstStyle>
            <a:lvl1pPr algn="ctr" defTabSz="914377" rtl="0" eaLnBrk="1" latinLnBrk="0" hangingPunct="1">
              <a:lnSpc>
                <a:spcPct val="90000"/>
              </a:lnSpc>
              <a:spcBef>
                <a:spcPct val="0"/>
              </a:spcBef>
              <a:buNone/>
              <a:defRPr lang="en-US" sz="5500" b="1" kern="1200" dirty="0">
                <a:solidFill>
                  <a:srgbClr val="002060"/>
                </a:solidFill>
                <a:latin typeface="Arial Narrow" charset="0"/>
                <a:ea typeface="Arial Narrow" charset="0"/>
                <a:cs typeface="Arial Narrow"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28594" indent="-228594">
              <a:defRPr lang="en-US" sz="3600" kern="1200" dirty="0" smtClean="0">
                <a:solidFill>
                  <a:schemeClr val="accent5">
                    <a:lumMod val="50000"/>
                  </a:schemeClr>
                </a:solidFill>
                <a:latin typeface="+mn-lt"/>
                <a:ea typeface="+mn-ea"/>
                <a:cs typeface="+mn-cs"/>
              </a:defRPr>
            </a:lvl1pPr>
            <a:lvl2pPr marL="685783" indent="-228594">
              <a:defRPr lang="en-US" sz="2800" kern="1200" dirty="0" smtClean="0">
                <a:solidFill>
                  <a:schemeClr val="accent1">
                    <a:lumMod val="50000"/>
                  </a:schemeClr>
                </a:solidFill>
                <a:latin typeface="+mn-lt"/>
                <a:ea typeface="+mn-ea"/>
                <a:cs typeface="+mn-cs"/>
              </a:defRPr>
            </a:lvl2pPr>
            <a:lvl3pPr marL="1142971" indent="-228594">
              <a:defRPr lang="en-US" sz="2300" kern="1200" dirty="0" smtClean="0">
                <a:solidFill>
                  <a:schemeClr val="accent6">
                    <a:lumMod val="50000"/>
                  </a:schemeClr>
                </a:solidFill>
                <a:latin typeface="+mn-lt"/>
                <a:ea typeface="+mn-ea"/>
                <a:cs typeface="+mn-cs"/>
              </a:defRPr>
            </a:lvl3pPr>
          </a:lstStyle>
          <a:p>
            <a:pPr marL="228594" lvl="0" indent="-228594" algn="l" defTabSz="914377" rtl="0" eaLnBrk="1" latinLnBrk="0" hangingPunct="1">
              <a:lnSpc>
                <a:spcPct val="90000"/>
              </a:lnSpc>
              <a:spcBef>
                <a:spcPts val="1000"/>
              </a:spcBef>
              <a:buFont typeface="Arial"/>
              <a:buChar char="•"/>
            </a:pPr>
            <a:r>
              <a:rPr lang="en-US" dirty="0" smtClean="0"/>
              <a:t>Click to edit Master text styles</a:t>
            </a:r>
          </a:p>
          <a:p>
            <a:pPr marL="685783" lvl="1" indent="-228594" algn="l" defTabSz="914377" rtl="0" eaLnBrk="1" latinLnBrk="0" hangingPunct="1">
              <a:lnSpc>
                <a:spcPct val="90000"/>
              </a:lnSpc>
              <a:spcBef>
                <a:spcPts val="500"/>
              </a:spcBef>
              <a:buFont typeface="LucidaGrande" charset="0"/>
              <a:buChar char="-"/>
            </a:pPr>
            <a:r>
              <a:rPr lang="en-US" dirty="0" smtClean="0"/>
              <a:t>Second level</a:t>
            </a:r>
          </a:p>
          <a:p>
            <a:pPr marL="1142971" lvl="2" indent="-228594" algn="l" defTabSz="914377" rtl="0" eaLnBrk="1" latinLnBrk="0" hangingPunct="1">
              <a:lnSpc>
                <a:spcPct val="90000"/>
              </a:lnSpc>
              <a:spcBef>
                <a:spcPts val="500"/>
              </a:spcBef>
              <a:buFont typeface="LucidaGrande" charset="0"/>
              <a:buChar char="‣"/>
            </a:pPr>
            <a:r>
              <a:rPr lang="en-US" dirty="0" smtClean="0"/>
              <a:t>Third level</a:t>
            </a:r>
          </a:p>
          <a:p>
            <a:pPr lvl="3"/>
            <a:r>
              <a:rPr lang="en-US" dirty="0" smtClean="0"/>
              <a:t>Fourth level</a:t>
            </a:r>
          </a:p>
          <a:p>
            <a:pPr lvl="4"/>
            <a:r>
              <a:rPr lang="en-US" dirty="0" smtClean="0"/>
              <a:t>Fifth level</a:t>
            </a:r>
            <a:endParaRPr lang="en-US" dirty="0"/>
          </a:p>
        </p:txBody>
      </p:sp>
      <p:pic>
        <p:nvPicPr>
          <p:cNvPr id="9" name="Shape 16"/>
          <p:cNvPicPr preferRelativeResize="0"/>
          <p:nvPr userDrawn="1"/>
        </p:nvPicPr>
        <p:blipFill rotWithShape="1">
          <a:blip r:embed="rId2">
            <a:alphaModFix/>
          </a:blip>
          <a:srcRect/>
          <a:stretch/>
        </p:blipFill>
        <p:spPr>
          <a:xfrm>
            <a:off x="63501" y="6300787"/>
            <a:ext cx="520700" cy="520700"/>
          </a:xfrm>
          <a:prstGeom prst="rect">
            <a:avLst/>
          </a:prstGeom>
          <a:noFill/>
          <a:ln>
            <a:noFill/>
          </a:ln>
        </p:spPr>
      </p:pic>
    </p:spTree>
    <p:extLst>
      <p:ext uri="{BB962C8B-B14F-4D97-AF65-F5344CB8AC3E}">
        <p14:creationId xmlns:p14="http://schemas.microsoft.com/office/powerpoint/2010/main" val="314252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lIns="91438" tIns="45719" rIns="91438" bIns="45719"/>
          <a:lstStyle/>
          <a:p>
            <a:fld id="{7D672F75-0181-954D-982A-46BF54D29CA8}" type="datetimeFigureOut">
              <a:rPr lang="en-US" smtClean="0"/>
              <a:t>11/9/2017</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lIns="91438" tIns="45719" rIns="91438" bIns="45719"/>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lIns="91438" tIns="45719" rIns="91438" bIns="45719"/>
          <a:lstStyle/>
          <a:p>
            <a:fld id="{5BC70BE9-12CB-B041-8E75-6F78B0458871}" type="slidenum">
              <a:rPr lang="en-US" smtClean="0"/>
              <a:t>‹#›</a:t>
            </a:fld>
            <a:endParaRPr lang="en-US"/>
          </a:p>
        </p:txBody>
      </p:sp>
    </p:spTree>
    <p:extLst>
      <p:ext uri="{BB962C8B-B14F-4D97-AF65-F5344CB8AC3E}">
        <p14:creationId xmlns:p14="http://schemas.microsoft.com/office/powerpoint/2010/main" val="86693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lIns="91438" tIns="45719" rIns="91438" bIns="45719"/>
          <a:lstStyle/>
          <a:p>
            <a:fld id="{7D672F75-0181-954D-982A-46BF54D29CA8}" type="datetimeFigureOut">
              <a:rPr lang="en-US" smtClean="0"/>
              <a:t>11/9/2017</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lIns="91438" tIns="45719" rIns="91438" bIns="45719"/>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lIns="91438" tIns="45719" rIns="91438" bIns="45719"/>
          <a:lstStyle/>
          <a:p>
            <a:fld id="{5BC70BE9-12CB-B041-8E75-6F78B0458871}" type="slidenum">
              <a:rPr lang="en-US" smtClean="0"/>
              <a:t>‹#›</a:t>
            </a:fld>
            <a:endParaRPr lang="en-US"/>
          </a:p>
        </p:txBody>
      </p:sp>
    </p:spTree>
    <p:extLst>
      <p:ext uri="{BB962C8B-B14F-4D97-AF65-F5344CB8AC3E}">
        <p14:creationId xmlns:p14="http://schemas.microsoft.com/office/powerpoint/2010/main" val="1057540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1"/>
            <a:ext cx="2743200" cy="365125"/>
          </a:xfrm>
          <a:prstGeom prst="rect">
            <a:avLst/>
          </a:prstGeom>
        </p:spPr>
        <p:txBody>
          <a:bodyPr lIns="91438" tIns="45719" rIns="91438" bIns="45719"/>
          <a:lstStyle/>
          <a:p>
            <a:fld id="{7D672F75-0181-954D-982A-46BF54D29CA8}" type="datetimeFigureOut">
              <a:rPr lang="en-US" smtClean="0"/>
              <a:t>11/9/2017</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lIns="91438" tIns="45719" rIns="91438" bIns="45719"/>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lIns="91438" tIns="45719" rIns="91438" bIns="45719"/>
          <a:lstStyle/>
          <a:p>
            <a:fld id="{5BC70BE9-12CB-B041-8E75-6F78B0458871}" type="slidenum">
              <a:rPr lang="en-US" smtClean="0"/>
              <a:t>‹#›</a:t>
            </a:fld>
            <a:endParaRPr lang="en-US"/>
          </a:p>
        </p:txBody>
      </p:sp>
    </p:spTree>
    <p:extLst>
      <p:ext uri="{BB962C8B-B14F-4D97-AF65-F5344CB8AC3E}">
        <p14:creationId xmlns:p14="http://schemas.microsoft.com/office/powerpoint/2010/main" val="1500974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1"/>
            <a:ext cx="2743200" cy="365125"/>
          </a:xfrm>
          <a:prstGeom prst="rect">
            <a:avLst/>
          </a:prstGeom>
        </p:spPr>
        <p:txBody>
          <a:bodyPr lIns="91438" tIns="45719" rIns="91438" bIns="45719"/>
          <a:lstStyle/>
          <a:p>
            <a:fld id="{7D672F75-0181-954D-982A-46BF54D29CA8}" type="datetimeFigureOut">
              <a:rPr lang="en-US" smtClean="0"/>
              <a:t>11/9/2017</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lIns="91438" tIns="45719" rIns="91438" bIns="45719"/>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lIns="91438" tIns="45719" rIns="91438" bIns="45719"/>
          <a:lstStyle/>
          <a:p>
            <a:fld id="{5BC70BE9-12CB-B041-8E75-6F78B0458871}" type="slidenum">
              <a:rPr lang="en-US" smtClean="0"/>
              <a:t>‹#›</a:t>
            </a:fld>
            <a:endParaRPr lang="en-US"/>
          </a:p>
        </p:txBody>
      </p:sp>
    </p:spTree>
    <p:extLst>
      <p:ext uri="{BB962C8B-B14F-4D97-AF65-F5344CB8AC3E}">
        <p14:creationId xmlns:p14="http://schemas.microsoft.com/office/powerpoint/2010/main" val="389448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1"/>
            <a:ext cx="4114800" cy="365125"/>
          </a:xfrm>
          <a:prstGeom prst="rect">
            <a:avLst/>
          </a:prstGeom>
        </p:spPr>
        <p:txBody>
          <a:bodyPr lIns="91438" tIns="45719" rIns="91438" bIns="45719"/>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lIns="91438" tIns="45719" rIns="91438" bIns="45719"/>
          <a:lstStyle/>
          <a:p>
            <a:fld id="{5BC70BE9-12CB-B041-8E75-6F78B0458871}" type="slidenum">
              <a:rPr lang="en-US" smtClean="0"/>
              <a:t>‹#›</a:t>
            </a:fld>
            <a:endParaRPr lang="en-US"/>
          </a:p>
        </p:txBody>
      </p:sp>
    </p:spTree>
    <p:extLst>
      <p:ext uri="{BB962C8B-B14F-4D97-AF65-F5344CB8AC3E}">
        <p14:creationId xmlns:p14="http://schemas.microsoft.com/office/powerpoint/2010/main" val="2083073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smtClean="0"/>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lIns="91438" tIns="45719" rIns="91438" bIns="45719"/>
          <a:lstStyle/>
          <a:p>
            <a:fld id="{7D672F75-0181-954D-982A-46BF54D29CA8}" type="datetimeFigureOut">
              <a:rPr lang="en-US" smtClean="0"/>
              <a:t>11/9/2017</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lIns="91438" tIns="45719" rIns="91438" bIns="45719"/>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lIns="91438" tIns="45719" rIns="91438" bIns="45719"/>
          <a:lstStyle/>
          <a:p>
            <a:fld id="{5BC70BE9-12CB-B041-8E75-6F78B0458871}" type="slidenum">
              <a:rPr lang="en-US" smtClean="0"/>
              <a:t>‹#›</a:t>
            </a:fld>
            <a:endParaRPr lang="en-US"/>
          </a:p>
        </p:txBody>
      </p:sp>
    </p:spTree>
    <p:extLst>
      <p:ext uri="{BB962C8B-B14F-4D97-AF65-F5344CB8AC3E}">
        <p14:creationId xmlns:p14="http://schemas.microsoft.com/office/powerpoint/2010/main" val="1944506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5">
            <a:extLst>
              <a:ext uri="{28A0092B-C50C-407E-A947-70E740481C1C}">
                <a14:useLocalDpi xmlns:a14="http://schemas.microsoft.com/office/drawing/2010/main" val="0"/>
              </a:ext>
            </a:extLst>
          </a:blip>
          <a:srcRect l="15462" r="15645" b="74079"/>
          <a:stretch/>
        </p:blipFill>
        <p:spPr>
          <a:xfrm>
            <a:off x="-1" y="1"/>
            <a:ext cx="12198485" cy="426720"/>
          </a:xfrm>
          <a:prstGeom prst="rect">
            <a:avLst/>
          </a:prstGeom>
        </p:spPr>
      </p:pic>
      <p:sp>
        <p:nvSpPr>
          <p:cNvPr id="14" name="Shape 10"/>
          <p:cNvSpPr/>
          <p:nvPr/>
        </p:nvSpPr>
        <p:spPr>
          <a:xfrm>
            <a:off x="-1" y="274637"/>
            <a:ext cx="12185905" cy="1416051"/>
          </a:xfrm>
          <a:prstGeom prst="rect">
            <a:avLst/>
          </a:prstGeom>
          <a:solidFill>
            <a:srgbClr val="D8D8D8">
              <a:alpha val="69803"/>
            </a:srgbClr>
          </a:solidFill>
          <a:ln>
            <a:noFill/>
          </a:ln>
        </p:spPr>
        <p:txBody>
          <a:bodyPr lIns="91423" tIns="45699" rIns="91423" bIns="45699" anchor="ctr" anchorCtr="0">
            <a:noAutofit/>
          </a:bodyPr>
          <a:lstStyle/>
          <a:p>
            <a:pPr marL="0" marR="0" lvl="0" indent="0" algn="ctr" rtl="0">
              <a:spcBef>
                <a:spcPts val="0"/>
              </a:spcBef>
              <a:spcAft>
                <a:spcPts val="0"/>
              </a:spcAft>
              <a:buNone/>
            </a:pPr>
            <a:endParaRPr sz="1900" b="0" i="0" u="none" strike="noStrike" cap="none" baseline="0">
              <a:solidFill>
                <a:schemeClr val="lt1"/>
              </a:solidFill>
              <a:latin typeface="Calibri"/>
              <a:ea typeface="Calibri"/>
              <a:cs typeface="Calibri"/>
              <a:sym typeface="Calibri"/>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4" name="Shape 14"/>
          <p:cNvSpPr txBox="1"/>
          <p:nvPr/>
        </p:nvSpPr>
        <p:spPr>
          <a:xfrm>
            <a:off x="10950997" y="6489701"/>
            <a:ext cx="1082675" cy="244475"/>
          </a:xfrm>
          <a:prstGeom prst="rect">
            <a:avLst/>
          </a:prstGeom>
          <a:noFill/>
          <a:ln>
            <a:noFill/>
          </a:ln>
        </p:spPr>
        <p:txBody>
          <a:bodyPr lIns="91423" tIns="45699" rIns="91423" bIns="45699" anchor="t" anchorCtr="0">
            <a:noAutofit/>
          </a:bodyPr>
          <a:lstStyle/>
          <a:p>
            <a:pPr algn="r">
              <a:buSzPct val="25000"/>
            </a:pPr>
            <a:fld id="{00000000-1234-1234-1234-123412341234}" type="slidenum">
              <a:rPr lang="en-US" sz="1500" kern="0">
                <a:solidFill>
                  <a:schemeClr val="bg1">
                    <a:lumMod val="50000"/>
                  </a:schemeClr>
                </a:solidFill>
                <a:ea typeface="Calibri"/>
                <a:cs typeface="Calibri"/>
                <a:sym typeface="Calibri"/>
                <a:rtl val="0"/>
              </a:rPr>
              <a:pPr algn="r">
                <a:buSzPct val="25000"/>
              </a:pPr>
              <a:t>‹#›</a:t>
            </a:fld>
            <a:endParaRPr lang="en-US" sz="1500" kern="0" dirty="0">
              <a:solidFill>
                <a:schemeClr val="bg1">
                  <a:lumMod val="50000"/>
                </a:schemeClr>
              </a:solidFill>
              <a:ea typeface="Calibri"/>
              <a:cs typeface="Calibri"/>
              <a:sym typeface="Calibri"/>
              <a:rtl val="0"/>
            </a:endParaRPr>
          </a:p>
        </p:txBody>
      </p:sp>
      <p:sp>
        <p:nvSpPr>
          <p:cNvPr id="25" name="Shape 15"/>
          <p:cNvSpPr txBox="1"/>
          <p:nvPr/>
        </p:nvSpPr>
        <p:spPr>
          <a:xfrm>
            <a:off x="515938" y="6509544"/>
            <a:ext cx="7785100" cy="230187"/>
          </a:xfrm>
          <a:prstGeom prst="rect">
            <a:avLst/>
          </a:prstGeom>
          <a:noFill/>
          <a:ln>
            <a:noFill/>
          </a:ln>
        </p:spPr>
        <p:txBody>
          <a:bodyPr lIns="91423" tIns="45699" rIns="91423" bIns="45699" anchor="t" anchorCtr="0">
            <a:noAutofit/>
          </a:bodyPr>
          <a:lstStyle/>
          <a:p>
            <a:pPr>
              <a:buSzPct val="25000"/>
            </a:pPr>
            <a:r>
              <a:rPr lang="en-US" sz="1200" kern="0" dirty="0" smtClean="0">
                <a:solidFill>
                  <a:srgbClr val="93CDDD"/>
                </a:solidFill>
                <a:ea typeface="Calibri"/>
                <a:cs typeface="Calibri"/>
                <a:sym typeface="Calibri"/>
                <a:rtl val="0"/>
              </a:rPr>
              <a:t>National Centers for Environmental Information</a:t>
            </a:r>
            <a:endParaRPr lang="en-US" sz="1200" kern="0" dirty="0">
              <a:solidFill>
                <a:srgbClr val="93CDDD"/>
              </a:solidFill>
              <a:ea typeface="Calibri"/>
              <a:cs typeface="Calibri"/>
              <a:sym typeface="Calibri"/>
              <a:rtl val="0"/>
            </a:endParaRPr>
          </a:p>
        </p:txBody>
      </p:sp>
      <p:pic>
        <p:nvPicPr>
          <p:cNvPr id="26" name="Shape 16"/>
          <p:cNvPicPr preferRelativeResize="0"/>
          <p:nvPr/>
        </p:nvPicPr>
        <p:blipFill rotWithShape="1">
          <a:blip r:embed="rId16">
            <a:alphaModFix/>
          </a:blip>
          <a:srcRect/>
          <a:stretch/>
        </p:blipFill>
        <p:spPr>
          <a:xfrm>
            <a:off x="63501" y="6300787"/>
            <a:ext cx="520700" cy="520700"/>
          </a:xfrm>
          <a:prstGeom prst="rect">
            <a:avLst/>
          </a:prstGeom>
          <a:noFill/>
          <a:ln>
            <a:noFill/>
          </a:ln>
        </p:spPr>
      </p:pic>
    </p:spTree>
    <p:extLst>
      <p:ext uri="{BB962C8B-B14F-4D97-AF65-F5344CB8AC3E}">
        <p14:creationId xmlns:p14="http://schemas.microsoft.com/office/powerpoint/2010/main" val="1056419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2"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83"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fld id="{E8FF15BE-029D-8246-9381-FFF34AE47BE5}" type="datetimeFigureOut">
              <a:rPr lang="en-US" smtClean="0"/>
              <a:t>11/9/2017</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fld id="{A9867F31-6D6D-094E-81A7-7961E5536D56}" type="slidenum">
              <a:rPr lang="en-US" smtClean="0"/>
              <a:t>‹#›</a:t>
            </a:fld>
            <a:endParaRPr lang="en-US"/>
          </a:p>
        </p:txBody>
      </p:sp>
    </p:spTree>
    <p:extLst>
      <p:ext uri="{BB962C8B-B14F-4D97-AF65-F5344CB8AC3E}">
        <p14:creationId xmlns:p14="http://schemas.microsoft.com/office/powerpoint/2010/main" val="1519500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hyperlink" Target="https://www.ncdc.noaa.gov/sotc" TargetMode="Externa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drought.gov/"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nca2014.globalchange.gov/repor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ncdc.noaa.gov/sotc/globa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image" Target="../media/image51.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hyperlink" Target="http://oceanservice.noaa.gov/facts/nuisance-flooding.html" TargetMode="Externa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image" Target="../media/image51.t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jpe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18" Type="http://schemas.openxmlformats.org/officeDocument/2006/relationships/image" Target="../media/image22.jpeg"/><Relationship Id="rId3" Type="http://schemas.openxmlformats.org/officeDocument/2006/relationships/image" Target="../media/image9.jpe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20.jpeg"/><Relationship Id="rId20"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hyperlink" Target="http://www.drought.gov/" TargetMode="External"/><Relationship Id="rId11" Type="http://schemas.openxmlformats.org/officeDocument/2006/relationships/image" Target="../media/image15.jpeg"/><Relationship Id="rId5" Type="http://schemas.openxmlformats.org/officeDocument/2006/relationships/hyperlink" Target="http://www.ncdc.noaa.gov/climate-monitoring" TargetMode="External"/><Relationship Id="rId15" Type="http://schemas.openxmlformats.org/officeDocument/2006/relationships/image" Target="../media/image19.jpeg"/><Relationship Id="rId10" Type="http://schemas.openxmlformats.org/officeDocument/2006/relationships/image" Target="../media/image14.jpeg"/><Relationship Id="rId19" Type="http://schemas.openxmlformats.org/officeDocument/2006/relationships/image" Target="../media/image23.jpeg"/><Relationship Id="rId4" Type="http://schemas.openxmlformats.org/officeDocument/2006/relationships/image" Target="../media/image10.jpg"/><Relationship Id="rId9" Type="http://schemas.openxmlformats.org/officeDocument/2006/relationships/image" Target="../media/image13.jpg"/><Relationship Id="rId14" Type="http://schemas.openxmlformats.org/officeDocument/2006/relationships/image" Target="../media/image18.jpg"/></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jpeg"/></Relationships>
</file>

<file path=ppt/slides/_rels/slide51.xml.rels><?xml version="1.0" encoding="UTF-8" standalone="yes"?>
<Relationships xmlns="http://schemas.openxmlformats.org/package/2006/relationships"><Relationship Id="rId3" Type="http://schemas.openxmlformats.org/officeDocument/2006/relationships/hyperlink" Target="http://www.ncdc.noaa.gov/bam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hyperlink" Target="http://www.globalchange.gov/nca4" TargetMode="External"/><Relationship Id="rId2" Type="http://schemas.openxmlformats.org/officeDocument/2006/relationships/hyperlink" Target="https://science2017.globalchange.gov/" TargetMode="Externa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public.wmo.int/en/media/press-release/2017-set-be-top-three-hottest-years-record-breaking-extreme-weather"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www.globalchange.gov/browse/indicators" TargetMode="Externa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dataintheclassroom.noaa.gov/"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www.ncdc.noaa.gov/sotc/"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www.ncdc.noaa.gov/cag"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ncdc.noaa.gov/cag/time-series/us/16/0/tmax/3/8/1895-2017" TargetMode="External"/><Relationship Id="rId2" Type="http://schemas.openxmlformats.org/officeDocument/2006/relationships/hyperlink" Target="https://www.ncdc.noaa.gov/cag" TargetMode="Externa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3" Type="http://schemas.openxmlformats.org/officeDocument/2006/relationships/hyperlink" Target="https://www.ncdc.noaa.gov/cag/time-series/us/16/0/tmin/3/8/1895-2017" TargetMode="External"/><Relationship Id="rId2" Type="http://schemas.openxmlformats.org/officeDocument/2006/relationships/hyperlink" Target="https://www.ncdc.noaa.gov/cag" TargetMode="Externa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www.ncdc.noaa.gov/cag"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www.ncdc.noaa.gov/temp-and-precip/climatological-rankings/"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droughtmonitor.unl.edu/" TargetMode="External"/><Relationship Id="rId2" Type="http://schemas.openxmlformats.org/officeDocument/2006/relationships/hyperlink" Target="https://www.drought.gov/" TargetMode="Externa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www.ncdc.noaa.gov/snow-and-ice/" TargetMode="Externa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6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www.ncdc.noaa.gov/billions/" TargetMode="Externa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2.xml"/><Relationship Id="rId4" Type="http://schemas.openxmlformats.org/officeDocument/2006/relationships/image" Target="../media/image114.jpg"/></Relationships>
</file>

<file path=ppt/slides/_rels/slide6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www.facebook.com/NOAANCEIclimate" TargetMode="External"/><Relationship Id="rId2" Type="http://schemas.openxmlformats.org/officeDocument/2006/relationships/hyperlink" Target="https://www.ncei.noaa.gov/" TargetMode="External"/><Relationship Id="rId1" Type="http://schemas.openxmlformats.org/officeDocument/2006/relationships/slideLayout" Target="../slideLayouts/slideLayout2.xml"/><Relationship Id="rId4" Type="http://schemas.openxmlformats.org/officeDocument/2006/relationships/image" Target="../media/image117.jpg"/></Relationships>
</file>

<file path=ppt/slides/_rels/slide71.xml.rels><?xml version="1.0" encoding="UTF-8" standalone="yes"?>
<Relationships xmlns="http://schemas.openxmlformats.org/package/2006/relationships"><Relationship Id="rId8" Type="http://schemas.openxmlformats.org/officeDocument/2006/relationships/hyperlink" Target="https://science2017.globalchange.gov/" TargetMode="External"/><Relationship Id="rId3" Type="http://schemas.openxmlformats.org/officeDocument/2006/relationships/hyperlink" Target="https://www.ametsoc.org/ams/index.cfm/publications/bulletin-of-the-american-meteorological-society-bams/state-of-the-climate/" TargetMode="External"/><Relationship Id="rId7" Type="http://schemas.openxmlformats.org/officeDocument/2006/relationships/hyperlink" Target="http://www.globalchange.gov/nca4" TargetMode="External"/><Relationship Id="rId2" Type="http://schemas.openxmlformats.org/officeDocument/2006/relationships/hyperlink" Target="https://www.ncdc.noaa.gov/bams" TargetMode="External"/><Relationship Id="rId1" Type="http://schemas.openxmlformats.org/officeDocument/2006/relationships/slideLayout" Target="../slideLayouts/slideLayout5.xml"/><Relationship Id="rId6" Type="http://schemas.openxmlformats.org/officeDocument/2006/relationships/hyperlink" Target="http://nca2014.globalchange.gov/report" TargetMode="External"/><Relationship Id="rId5" Type="http://schemas.openxmlformats.org/officeDocument/2006/relationships/hyperlink" Target="https://www.ncdc.noaa.gov/sotc/global" TargetMode="External"/><Relationship Id="rId4" Type="http://schemas.openxmlformats.org/officeDocument/2006/relationships/hyperlink" Target="https://www.ncdc.noaa.gov/sotc/national" TargetMode="External"/><Relationship Id="rId9" Type="http://schemas.openxmlformats.org/officeDocument/2006/relationships/hyperlink" Target="http://www.globalchange.gov/browse/indicators"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journals.ametsoc.org/doi/pdf/10.1175/BAMS-D-12-00172.1" TargetMode="External"/><Relationship Id="rId3" Type="http://schemas.openxmlformats.org/officeDocument/2006/relationships/hyperlink" Target="http://nca2014.globalchange.gov/report" TargetMode="External"/><Relationship Id="rId7" Type="http://schemas.openxmlformats.org/officeDocument/2006/relationships/hyperlink" Target="http://journals.ametsoc.org/doi/pdf/10.1175/BAMS-D-12-00162.1"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journals.ametsoc.org/doi/full/10.1175/BAMS-D-12-00066.1" TargetMode="External"/><Relationship Id="rId5" Type="http://schemas.openxmlformats.org/officeDocument/2006/relationships/hyperlink" Target="http://journals.ametsoc.org/doi/full/10.1175/BAMS-D-11-00262.1" TargetMode="External"/><Relationship Id="rId4" Type="http://schemas.openxmlformats.org/officeDocument/2006/relationships/hyperlink" Target="https://www.ametsoc.org/ams/index.cfm/publications/bulletin-of-the-american-meteorological-society-bams/explaining-extreme-events-from-a-climate-perspective/"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www.twitter.com/NOAANCEIclimate" TargetMode="External"/><Relationship Id="rId2" Type="http://schemas.openxmlformats.org/officeDocument/2006/relationships/hyperlink" Target="https://www.facebook.com/NOAANCEIclimate" TargetMode="External"/><Relationship Id="rId1" Type="http://schemas.openxmlformats.org/officeDocument/2006/relationships/slideLayout" Target="../slideLayouts/slideLayout5.xml"/><Relationship Id="rId6" Type="http://schemas.openxmlformats.org/officeDocument/2006/relationships/hyperlink" Target="https://www.ncdc.noaa.gov/sotc/briefings" TargetMode="External"/><Relationship Id="rId5" Type="http://schemas.openxmlformats.org/officeDocument/2006/relationships/hyperlink" Target="http://www.twitter.com/NOAANCEIocngeo" TargetMode="External"/><Relationship Id="rId4" Type="http://schemas.openxmlformats.org/officeDocument/2006/relationships/hyperlink" Target="https://www.facebook.com/NOAANCEIoceangeo"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ncdc.noaa.gov/extremes/cei" TargetMode="External"/><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png"/></Relationships>
</file>

<file path=ppt/slides/_rels/slide7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ncdc.noaa.gov/cag"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hyperlink" Target="https://www.ncdc.noaa.gov/sotc" TargetMode="External"/><Relationship Id="rId1" Type="http://schemas.openxmlformats.org/officeDocument/2006/relationships/slideLayout" Target="../slideLayouts/slideLayout2.xml"/><Relationship Id="rId4"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 y="1"/>
            <a:ext cx="12237396" cy="3482503"/>
          </a:xfrm>
          <a:prstGeom prst="rect">
            <a:avLst/>
          </a:prstGeom>
          <a:solidFill>
            <a:srgbClr val="0068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defPPr>
              <a:defRPr lang="en-US"/>
            </a:defPPr>
            <a:lvl1pPr marL="0" algn="l" defTabSz="3950208" rtl="0" eaLnBrk="1" latinLnBrk="0" hangingPunct="1">
              <a:defRPr sz="7776" kern="1200">
                <a:solidFill>
                  <a:schemeClr val="lt1"/>
                </a:solidFill>
                <a:latin typeface="+mn-lt"/>
                <a:ea typeface="+mn-ea"/>
                <a:cs typeface="+mn-cs"/>
              </a:defRPr>
            </a:lvl1pPr>
            <a:lvl2pPr marL="1975104" algn="l" defTabSz="3950208" rtl="0" eaLnBrk="1" latinLnBrk="0" hangingPunct="1">
              <a:defRPr sz="7776" kern="1200">
                <a:solidFill>
                  <a:schemeClr val="lt1"/>
                </a:solidFill>
                <a:latin typeface="+mn-lt"/>
                <a:ea typeface="+mn-ea"/>
                <a:cs typeface="+mn-cs"/>
              </a:defRPr>
            </a:lvl2pPr>
            <a:lvl3pPr marL="3950208" algn="l" defTabSz="3950208" rtl="0" eaLnBrk="1" latinLnBrk="0" hangingPunct="1">
              <a:defRPr sz="7776" kern="1200">
                <a:solidFill>
                  <a:schemeClr val="lt1"/>
                </a:solidFill>
                <a:latin typeface="+mn-lt"/>
                <a:ea typeface="+mn-ea"/>
                <a:cs typeface="+mn-cs"/>
              </a:defRPr>
            </a:lvl3pPr>
            <a:lvl4pPr marL="5925312" algn="l" defTabSz="3950208" rtl="0" eaLnBrk="1" latinLnBrk="0" hangingPunct="1">
              <a:defRPr sz="7776" kern="1200">
                <a:solidFill>
                  <a:schemeClr val="lt1"/>
                </a:solidFill>
                <a:latin typeface="+mn-lt"/>
                <a:ea typeface="+mn-ea"/>
                <a:cs typeface="+mn-cs"/>
              </a:defRPr>
            </a:lvl4pPr>
            <a:lvl5pPr marL="7900416" algn="l" defTabSz="3950208" rtl="0" eaLnBrk="1" latinLnBrk="0" hangingPunct="1">
              <a:defRPr sz="7776" kern="1200">
                <a:solidFill>
                  <a:schemeClr val="lt1"/>
                </a:solidFill>
                <a:latin typeface="+mn-lt"/>
                <a:ea typeface="+mn-ea"/>
                <a:cs typeface="+mn-cs"/>
              </a:defRPr>
            </a:lvl5pPr>
            <a:lvl6pPr marL="9875520" algn="l" defTabSz="3950208" rtl="0" eaLnBrk="1" latinLnBrk="0" hangingPunct="1">
              <a:defRPr sz="7776" kern="1200">
                <a:solidFill>
                  <a:schemeClr val="lt1"/>
                </a:solidFill>
                <a:latin typeface="+mn-lt"/>
                <a:ea typeface="+mn-ea"/>
                <a:cs typeface="+mn-cs"/>
              </a:defRPr>
            </a:lvl6pPr>
            <a:lvl7pPr marL="11850624" algn="l" defTabSz="3950208" rtl="0" eaLnBrk="1" latinLnBrk="0" hangingPunct="1">
              <a:defRPr sz="7776" kern="1200">
                <a:solidFill>
                  <a:schemeClr val="lt1"/>
                </a:solidFill>
                <a:latin typeface="+mn-lt"/>
                <a:ea typeface="+mn-ea"/>
                <a:cs typeface="+mn-cs"/>
              </a:defRPr>
            </a:lvl7pPr>
            <a:lvl8pPr marL="13825728" algn="l" defTabSz="3950208" rtl="0" eaLnBrk="1" latinLnBrk="0" hangingPunct="1">
              <a:defRPr sz="7776" kern="1200">
                <a:solidFill>
                  <a:schemeClr val="lt1"/>
                </a:solidFill>
                <a:latin typeface="+mn-lt"/>
                <a:ea typeface="+mn-ea"/>
                <a:cs typeface="+mn-cs"/>
              </a:defRPr>
            </a:lvl8pPr>
            <a:lvl9pPr marL="15800832" algn="l" defTabSz="3950208" rtl="0" eaLnBrk="1" latinLnBrk="0" hangingPunct="1">
              <a:defRPr sz="7776" kern="1200">
                <a:solidFill>
                  <a:schemeClr val="lt1"/>
                </a:solidFill>
                <a:latin typeface="+mn-lt"/>
                <a:ea typeface="+mn-ea"/>
                <a:cs typeface="+mn-cs"/>
              </a:defRPr>
            </a:lvl9pPr>
          </a:lstStyle>
          <a:p>
            <a:pPr algn="ct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3193" r="13253"/>
          <a:stretch/>
        </p:blipFill>
        <p:spPr>
          <a:xfrm>
            <a:off x="1" y="2"/>
            <a:ext cx="12237396" cy="2031156"/>
          </a:xfrm>
          <a:prstGeom prst="rect">
            <a:avLst/>
          </a:prstGeom>
        </p:spPr>
      </p:pic>
      <p:sp>
        <p:nvSpPr>
          <p:cNvPr id="9" name="Shape 100"/>
          <p:cNvSpPr txBox="1">
            <a:spLocks/>
          </p:cNvSpPr>
          <p:nvPr/>
        </p:nvSpPr>
        <p:spPr>
          <a:xfrm>
            <a:off x="22699" y="5991531"/>
            <a:ext cx="12192000" cy="538161"/>
          </a:xfrm>
          <a:prstGeom prst="rect">
            <a:avLst/>
          </a:prstGeom>
          <a:noFill/>
          <a:ln>
            <a:noFill/>
          </a:ln>
        </p:spPr>
        <p:txBody>
          <a:bodyPr lIns="91423" tIns="45699" rIns="91423" bIns="45699"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Clr>
                <a:srgbClr val="9B9DA0"/>
              </a:buClr>
              <a:buSzPct val="25000"/>
              <a:buNone/>
            </a:pPr>
            <a:r>
              <a:rPr lang="en-US" sz="1800" i="1" dirty="0" smtClean="0">
                <a:solidFill>
                  <a:schemeClr val="tx1">
                    <a:lumMod val="75000"/>
                    <a:lumOff val="25000"/>
                  </a:schemeClr>
                </a:solidFill>
                <a:latin typeface="Arial Narrow"/>
                <a:ea typeface="Arial Narrow"/>
                <a:cs typeface="Arial Narrow"/>
                <a:sym typeface="Arial Narrow"/>
              </a:rPr>
              <a:t>November 2017</a:t>
            </a:r>
            <a:endParaRPr lang="en-US" sz="1800" i="1" dirty="0">
              <a:solidFill>
                <a:schemeClr val="tx1">
                  <a:lumMod val="75000"/>
                  <a:lumOff val="25000"/>
                </a:schemeClr>
              </a:solidFill>
              <a:latin typeface="Arial Narrow"/>
              <a:ea typeface="Arial Narrow"/>
              <a:cs typeface="Arial Narrow"/>
              <a:sym typeface="Arial Narrow"/>
            </a:endParaRPr>
          </a:p>
        </p:txBody>
      </p:sp>
      <p:sp>
        <p:nvSpPr>
          <p:cNvPr id="10" name="Shape 101"/>
          <p:cNvSpPr txBox="1"/>
          <p:nvPr/>
        </p:nvSpPr>
        <p:spPr>
          <a:xfrm>
            <a:off x="0" y="6529692"/>
            <a:ext cx="12192000" cy="328309"/>
          </a:xfrm>
          <a:prstGeom prst="rect">
            <a:avLst/>
          </a:prstGeom>
          <a:noFill/>
          <a:ln>
            <a:noFill/>
          </a:ln>
        </p:spPr>
        <p:txBody>
          <a:bodyPr lIns="91423" tIns="45699" rIns="91423" bIns="45699" anchor="t" anchorCtr="0">
            <a:noAutofit/>
          </a:bodyPr>
          <a:lstStyle/>
          <a:p>
            <a:pPr lvl="0" algn="ctr">
              <a:buClr>
                <a:srgbClr val="80AECC"/>
              </a:buClr>
              <a:buSzPct val="25000"/>
            </a:pPr>
            <a:r>
              <a:rPr lang="en-US" sz="1100" dirty="0">
                <a:solidFill>
                  <a:srgbClr val="80AECC"/>
                </a:solidFill>
                <a:latin typeface="Arial Narrow"/>
                <a:ea typeface="Arial Narrow"/>
                <a:cs typeface="Arial Narrow"/>
                <a:sym typeface="Arial Narrow"/>
              </a:rPr>
              <a:t>National Oceanic and Atmospheric Administration   |   NOAA Satellite and Information Service</a:t>
            </a:r>
          </a:p>
        </p:txBody>
      </p:sp>
      <p:pic>
        <p:nvPicPr>
          <p:cNvPr id="12" name="Shape 104"/>
          <p:cNvPicPr preferRelativeResize="0"/>
          <p:nvPr/>
        </p:nvPicPr>
        <p:blipFill rotWithShape="1">
          <a:blip r:embed="rId3">
            <a:alphaModFix/>
          </a:blip>
          <a:srcRect/>
          <a:stretch/>
        </p:blipFill>
        <p:spPr>
          <a:xfrm>
            <a:off x="10502902" y="5107265"/>
            <a:ext cx="1419823" cy="1422427"/>
          </a:xfrm>
          <a:prstGeom prst="rect">
            <a:avLst/>
          </a:prstGeom>
          <a:noFill/>
          <a:ln>
            <a:noFill/>
          </a:ln>
        </p:spPr>
      </p:pic>
      <p:sp>
        <p:nvSpPr>
          <p:cNvPr id="14" name="Shape 99"/>
          <p:cNvSpPr/>
          <p:nvPr/>
        </p:nvSpPr>
        <p:spPr>
          <a:xfrm>
            <a:off x="1" y="1557634"/>
            <a:ext cx="12237396" cy="1924869"/>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3950109"/>
            <a:endParaRPr sz="7700">
              <a:sym typeface="Calibri"/>
            </a:endParaRPr>
          </a:p>
        </p:txBody>
      </p:sp>
      <p:sp>
        <p:nvSpPr>
          <p:cNvPr id="15" name="TextBox 14"/>
          <p:cNvSpPr txBox="1"/>
          <p:nvPr/>
        </p:nvSpPr>
        <p:spPr>
          <a:xfrm>
            <a:off x="731521" y="2031158"/>
            <a:ext cx="9771380" cy="1451345"/>
          </a:xfrm>
          <a:prstGeom prst="rect">
            <a:avLst/>
          </a:prstGeom>
          <a:noFill/>
        </p:spPr>
        <p:txBody>
          <a:bodyPr wrap="square" lIns="91438" tIns="45719" rIns="91438" bIns="45719" rtlCol="0">
            <a:normAutofit fontScale="85000" lnSpcReduction="20000"/>
          </a:bodyPr>
          <a:lstStyle/>
          <a:p>
            <a:r>
              <a:rPr lang="en-US" sz="6000" b="1" dirty="0" smtClean="0">
                <a:solidFill>
                  <a:schemeClr val="bg1"/>
                </a:solidFill>
                <a:latin typeface="Arial Narrow" charset="0"/>
                <a:ea typeface="Arial Narrow" charset="0"/>
                <a:cs typeface="Arial Narrow" charset="0"/>
              </a:rPr>
              <a:t>Pulse of the Planet</a:t>
            </a:r>
          </a:p>
          <a:p>
            <a:r>
              <a:rPr lang="en-US" sz="6000" b="1" dirty="0" smtClean="0">
                <a:solidFill>
                  <a:schemeClr val="bg1"/>
                </a:solidFill>
                <a:latin typeface="Arial Narrow" charset="0"/>
                <a:ea typeface="Arial Narrow" charset="0"/>
                <a:cs typeface="Arial Narrow" charset="0"/>
              </a:rPr>
              <a:t>Understanding Climate Change</a:t>
            </a:r>
            <a:endParaRPr lang="en-US" sz="6000" b="1" dirty="0" smtClean="0">
              <a:solidFill>
                <a:schemeClr val="bg1"/>
              </a:solidFill>
              <a:latin typeface="Arial Narrow" charset="0"/>
              <a:ea typeface="Arial Narrow" charset="0"/>
              <a:cs typeface="Arial Narrow" charset="0"/>
            </a:endParaRPr>
          </a:p>
        </p:txBody>
      </p:sp>
      <p:sp>
        <p:nvSpPr>
          <p:cNvPr id="16" name="Shape 103"/>
          <p:cNvSpPr txBox="1"/>
          <p:nvPr/>
        </p:nvSpPr>
        <p:spPr>
          <a:xfrm>
            <a:off x="0" y="3482502"/>
            <a:ext cx="12192000" cy="1700415"/>
          </a:xfrm>
          <a:prstGeom prst="rect">
            <a:avLst/>
          </a:prstGeom>
          <a:noFill/>
          <a:ln>
            <a:noFill/>
          </a:ln>
        </p:spPr>
        <p:txBody>
          <a:bodyPr lIns="91423" tIns="45699" rIns="91423" bIns="45699" anchor="t" anchorCtr="0">
            <a:noAutofit/>
          </a:bodyPr>
          <a:lstStyle/>
          <a:p>
            <a:pPr algn="ctr">
              <a:buClr>
                <a:schemeClr val="dk1"/>
              </a:buClr>
            </a:pPr>
            <a:endParaRPr dirty="0">
              <a:solidFill>
                <a:schemeClr val="dk1"/>
              </a:solidFill>
              <a:latin typeface="Arial Narrow"/>
              <a:ea typeface="Arial Narrow"/>
              <a:cs typeface="Arial Narrow"/>
              <a:sym typeface="Arial Narrow"/>
            </a:endParaRPr>
          </a:p>
          <a:p>
            <a:pPr algn="ctr">
              <a:buClr>
                <a:schemeClr val="dk1"/>
              </a:buClr>
              <a:buSzPct val="25000"/>
            </a:pPr>
            <a:r>
              <a:rPr lang="en-US" sz="4000" dirty="0" smtClean="0">
                <a:solidFill>
                  <a:schemeClr val="dk1"/>
                </a:solidFill>
                <a:latin typeface="Arial Narrow"/>
                <a:ea typeface="Arial Narrow"/>
                <a:cs typeface="Arial Narrow"/>
                <a:sym typeface="Arial Narrow"/>
              </a:rPr>
              <a:t>Deke Arndt</a:t>
            </a:r>
            <a:r>
              <a:rPr lang="en-US" dirty="0">
                <a:solidFill>
                  <a:schemeClr val="dk1"/>
                </a:solidFill>
                <a:latin typeface="Arial Narrow"/>
                <a:ea typeface="Arial Narrow"/>
                <a:cs typeface="Arial Narrow"/>
                <a:sym typeface="Arial Narrow"/>
              </a:rPr>
              <a:t/>
            </a:r>
            <a:br>
              <a:rPr lang="en-US" dirty="0">
                <a:solidFill>
                  <a:schemeClr val="dk1"/>
                </a:solidFill>
                <a:latin typeface="Arial Narrow"/>
                <a:ea typeface="Arial Narrow"/>
                <a:cs typeface="Arial Narrow"/>
                <a:sym typeface="Arial Narrow"/>
              </a:rPr>
            </a:br>
            <a:r>
              <a:rPr lang="en-US" sz="2400" dirty="0" smtClean="0">
                <a:solidFill>
                  <a:schemeClr val="dk1"/>
                </a:solidFill>
                <a:latin typeface="Arial Narrow"/>
                <a:ea typeface="Arial Narrow"/>
                <a:cs typeface="Arial Narrow"/>
                <a:sym typeface="Arial Narrow"/>
              </a:rPr>
              <a:t>Chief</a:t>
            </a:r>
            <a:r>
              <a:rPr lang="en-US" sz="2400" dirty="0">
                <a:solidFill>
                  <a:schemeClr val="dk1"/>
                </a:solidFill>
                <a:latin typeface="Arial Narrow"/>
                <a:ea typeface="Arial Narrow"/>
                <a:cs typeface="Arial Narrow"/>
                <a:sym typeface="Arial Narrow"/>
              </a:rPr>
              <a:t>, </a:t>
            </a:r>
            <a:r>
              <a:rPr lang="en-US" sz="2400" dirty="0" smtClean="0">
                <a:solidFill>
                  <a:schemeClr val="dk1"/>
                </a:solidFill>
                <a:latin typeface="Arial Narrow"/>
                <a:ea typeface="Arial Narrow"/>
                <a:cs typeface="Arial Narrow"/>
                <a:sym typeface="Arial Narrow"/>
              </a:rPr>
              <a:t>Climate Monitoring</a:t>
            </a:r>
            <a:br>
              <a:rPr lang="en-US" sz="2400" dirty="0" smtClean="0">
                <a:solidFill>
                  <a:schemeClr val="dk1"/>
                </a:solidFill>
                <a:latin typeface="Arial Narrow"/>
                <a:ea typeface="Arial Narrow"/>
                <a:cs typeface="Arial Narrow"/>
                <a:sym typeface="Arial Narrow"/>
              </a:rPr>
            </a:br>
            <a:r>
              <a:rPr lang="en-US" sz="2400" dirty="0" smtClean="0">
                <a:solidFill>
                  <a:schemeClr val="dk1"/>
                </a:solidFill>
                <a:latin typeface="Arial Narrow"/>
                <a:ea typeface="Arial Narrow"/>
                <a:cs typeface="Arial Narrow"/>
                <a:sym typeface="Arial Narrow"/>
              </a:rPr>
              <a:t>NOAA’s </a:t>
            </a:r>
            <a:r>
              <a:rPr lang="en-US" sz="2400" dirty="0">
                <a:solidFill>
                  <a:schemeClr val="dk1"/>
                </a:solidFill>
                <a:latin typeface="Arial Narrow"/>
                <a:ea typeface="Arial Narrow"/>
                <a:cs typeface="Arial Narrow"/>
                <a:sym typeface="Arial Narrow"/>
              </a:rPr>
              <a:t>National Centers for Environmental </a:t>
            </a:r>
            <a:r>
              <a:rPr lang="en-US" sz="2400" dirty="0" smtClean="0">
                <a:solidFill>
                  <a:schemeClr val="dk1"/>
                </a:solidFill>
                <a:latin typeface="Arial Narrow"/>
                <a:ea typeface="Arial Narrow"/>
                <a:cs typeface="Arial Narrow"/>
                <a:sym typeface="Arial Narrow"/>
              </a:rPr>
              <a:t>Information</a:t>
            </a:r>
          </a:p>
          <a:p>
            <a:pPr algn="ctr">
              <a:buClr>
                <a:schemeClr val="dk1"/>
              </a:buClr>
              <a:buSzPct val="25000"/>
            </a:pPr>
            <a:r>
              <a:rPr lang="en-US" sz="2400" dirty="0" smtClean="0">
                <a:solidFill>
                  <a:schemeClr val="dk1"/>
                </a:solidFill>
                <a:latin typeface="Arial Narrow"/>
                <a:ea typeface="Arial Narrow"/>
                <a:cs typeface="Arial Narrow"/>
                <a:sym typeface="Arial Narrow"/>
              </a:rPr>
              <a:t>Asheville, North Carolina</a:t>
            </a:r>
            <a:endParaRPr lang="en-US" sz="2400" dirty="0">
              <a:solidFill>
                <a:schemeClr val="dk1"/>
              </a:solidFill>
              <a:latin typeface="Arial Narrow"/>
              <a:ea typeface="Arial Narrow"/>
              <a:cs typeface="Arial Narrow"/>
              <a:sym typeface="Arial Narrow"/>
            </a:endParaRPr>
          </a:p>
        </p:txBody>
      </p:sp>
    </p:spTree>
    <p:extLst>
      <p:ext uri="{BB962C8B-B14F-4D97-AF65-F5344CB8AC3E}">
        <p14:creationId xmlns:p14="http://schemas.microsoft.com/office/powerpoint/2010/main" val="19965458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Other, more directly practicable, metrics</a:t>
            </a:r>
            <a:endParaRPr lang="en-US" dirty="0"/>
          </a:p>
        </p:txBody>
      </p:sp>
      <p:sp>
        <p:nvSpPr>
          <p:cNvPr id="6" name="TextBox 5"/>
          <p:cNvSpPr txBox="1"/>
          <p:nvPr/>
        </p:nvSpPr>
        <p:spPr>
          <a:xfrm>
            <a:off x="5244728" y="6011274"/>
            <a:ext cx="3844194" cy="400110"/>
          </a:xfrm>
          <a:prstGeom prst="rect">
            <a:avLst/>
          </a:prstGeom>
          <a:noFill/>
        </p:spPr>
        <p:txBody>
          <a:bodyPr wrap="none" rtlCol="0">
            <a:spAutoFit/>
          </a:bodyPr>
          <a:lstStyle/>
          <a:p>
            <a:r>
              <a:rPr lang="en-US" sz="2000" b="1" dirty="0" smtClean="0">
                <a:solidFill>
                  <a:schemeClr val="tx2">
                    <a:lumMod val="75000"/>
                  </a:schemeClr>
                </a:solidFill>
                <a:hlinkClick r:id="rId2"/>
              </a:rPr>
              <a:t>https://www.ncdc.noaa.gov/sotc</a:t>
            </a:r>
            <a:r>
              <a:rPr lang="en-US" sz="2000" b="1" dirty="0" smtClean="0">
                <a:solidFill>
                  <a:schemeClr val="tx2">
                    <a:lumMod val="75000"/>
                  </a:schemeClr>
                </a:solidFill>
              </a:rPr>
              <a:t>  </a:t>
            </a:r>
            <a:endParaRPr lang="en-US" sz="2000" b="1" dirty="0">
              <a:solidFill>
                <a:schemeClr val="tx2">
                  <a:lumMod val="75000"/>
                </a:schemeClr>
              </a:solidFill>
            </a:endParaRPr>
          </a:p>
        </p:txBody>
      </p:sp>
      <p:sp>
        <p:nvSpPr>
          <p:cNvPr id="7" name="TextBox 6"/>
          <p:cNvSpPr txBox="1"/>
          <p:nvPr/>
        </p:nvSpPr>
        <p:spPr>
          <a:xfrm>
            <a:off x="0" y="2270859"/>
            <a:ext cx="1331259" cy="2308324"/>
          </a:xfrm>
          <a:prstGeom prst="rect">
            <a:avLst/>
          </a:prstGeom>
          <a:noFill/>
        </p:spPr>
        <p:txBody>
          <a:bodyPr wrap="square" rtlCol="0">
            <a:spAutoFit/>
          </a:bodyPr>
          <a:lstStyle/>
          <a:p>
            <a:pPr algn="r"/>
            <a:r>
              <a:rPr lang="en-US" sz="2400" b="1" dirty="0" smtClean="0"/>
              <a:t>Monthly state of the climate reports</a:t>
            </a:r>
          </a:p>
          <a:p>
            <a:pPr algn="r"/>
            <a:r>
              <a:rPr lang="en-US" sz="2400" b="1" dirty="0" smtClean="0"/>
              <a:t>(global)</a:t>
            </a:r>
            <a:endParaRPr lang="en-US" sz="2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259" y="1866584"/>
            <a:ext cx="5303520" cy="375077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604" y="1866583"/>
            <a:ext cx="5779396" cy="3973335"/>
          </a:xfrm>
          <a:prstGeom prst="rect">
            <a:avLst/>
          </a:prstGeom>
        </p:spPr>
      </p:pic>
    </p:spTree>
    <p:extLst>
      <p:ext uri="{BB962C8B-B14F-4D97-AF65-F5344CB8AC3E}">
        <p14:creationId xmlns:p14="http://schemas.microsoft.com/office/powerpoint/2010/main" val="26312463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Other, more directly practicable, metrics</a:t>
            </a:r>
            <a:endParaRPr lang="en-US" dirty="0"/>
          </a:p>
        </p:txBody>
      </p:sp>
      <p:sp>
        <p:nvSpPr>
          <p:cNvPr id="6" name="TextBox 5"/>
          <p:cNvSpPr txBox="1"/>
          <p:nvPr/>
        </p:nvSpPr>
        <p:spPr>
          <a:xfrm>
            <a:off x="279401" y="4783170"/>
            <a:ext cx="3066673" cy="400110"/>
          </a:xfrm>
          <a:prstGeom prst="rect">
            <a:avLst/>
          </a:prstGeom>
          <a:noFill/>
        </p:spPr>
        <p:txBody>
          <a:bodyPr wrap="none" rtlCol="0">
            <a:spAutoFit/>
          </a:bodyPr>
          <a:lstStyle/>
          <a:p>
            <a:r>
              <a:rPr lang="en-US" sz="2000" b="1" dirty="0" smtClean="0">
                <a:solidFill>
                  <a:schemeClr val="tx2">
                    <a:lumMod val="75000"/>
                  </a:schemeClr>
                </a:solidFill>
                <a:hlinkClick r:id="rId2"/>
              </a:rPr>
              <a:t>https://www.drought.gov</a:t>
            </a:r>
            <a:r>
              <a:rPr lang="en-US" sz="2000" b="1" dirty="0" smtClean="0">
                <a:solidFill>
                  <a:schemeClr val="tx2">
                    <a:lumMod val="75000"/>
                  </a:schemeClr>
                </a:solidFill>
              </a:rPr>
              <a:t>  </a:t>
            </a:r>
            <a:endParaRPr lang="en-US" sz="2000" b="1" dirty="0">
              <a:solidFill>
                <a:schemeClr val="tx2">
                  <a:lumMod val="75000"/>
                </a:schemeClr>
              </a:solidFill>
            </a:endParaRPr>
          </a:p>
        </p:txBody>
      </p:sp>
      <p:sp>
        <p:nvSpPr>
          <p:cNvPr id="7" name="TextBox 6"/>
          <p:cNvSpPr txBox="1"/>
          <p:nvPr/>
        </p:nvSpPr>
        <p:spPr>
          <a:xfrm>
            <a:off x="471334" y="3829063"/>
            <a:ext cx="2581148" cy="954107"/>
          </a:xfrm>
          <a:prstGeom prst="rect">
            <a:avLst/>
          </a:prstGeom>
          <a:noFill/>
        </p:spPr>
        <p:txBody>
          <a:bodyPr wrap="square" rtlCol="0">
            <a:spAutoFit/>
          </a:bodyPr>
          <a:lstStyle/>
          <a:p>
            <a:pPr algn="r"/>
            <a:r>
              <a:rPr lang="en-US" sz="2800" b="1" dirty="0" smtClean="0"/>
              <a:t>U.S. Drought Monitor</a:t>
            </a:r>
            <a:endParaRPr lang="en-US" sz="2800"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68850" y="1708431"/>
            <a:ext cx="6652620" cy="4963843"/>
          </a:xfrm>
        </p:spPr>
      </p:pic>
    </p:spTree>
    <p:extLst>
      <p:ext uri="{BB962C8B-B14F-4D97-AF65-F5344CB8AC3E}">
        <p14:creationId xmlns:p14="http://schemas.microsoft.com/office/powerpoint/2010/main" val="42319575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How do we know climate is changing?</a:t>
            </a:r>
            <a:endParaRPr lang="en-US" dirty="0"/>
          </a:p>
        </p:txBody>
      </p:sp>
      <p:sp>
        <p:nvSpPr>
          <p:cNvPr id="5" name="Text Placeholder 4"/>
          <p:cNvSpPr>
            <a:spLocks noGrp="1"/>
          </p:cNvSpPr>
          <p:nvPr>
            <p:ph type="body" idx="1"/>
          </p:nvPr>
        </p:nvSpPr>
        <p:spPr/>
        <p:txBody>
          <a:bodyPr/>
          <a:lstStyle/>
          <a:p>
            <a:r>
              <a:rPr lang="en-US" dirty="0" smtClean="0"/>
              <a:t>Indicators of climate change</a:t>
            </a:r>
            <a:endParaRPr lang="en-US" dirty="0"/>
          </a:p>
        </p:txBody>
      </p:sp>
    </p:spTree>
    <p:extLst>
      <p:ext uri="{BB962C8B-B14F-4D97-AF65-F5344CB8AC3E}">
        <p14:creationId xmlns:p14="http://schemas.microsoft.com/office/powerpoint/2010/main" val="17317417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713901"/>
            <a:ext cx="12191999" cy="4781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0" name="Rectangle 2"/>
          <p:cNvSpPr>
            <a:spLocks noGrp="1" noChangeArrowheads="1"/>
          </p:cNvSpPr>
          <p:nvPr>
            <p:ph type="title"/>
          </p:nvPr>
        </p:nvSpPr>
        <p:spPr>
          <a:xfrm>
            <a:off x="1066800" y="357809"/>
            <a:ext cx="10237304" cy="1239215"/>
          </a:xfrm>
        </p:spPr>
        <p:txBody>
          <a:bodyPr>
            <a:normAutofit/>
          </a:bodyPr>
          <a:lstStyle/>
          <a:p>
            <a:pPr>
              <a:defRPr/>
            </a:pPr>
            <a:r>
              <a:rPr lang="en-US" sz="4800" dirty="0" smtClean="0">
                <a:sym typeface="Helvetica" charset="0"/>
              </a:rPr>
              <a:t>Global Surface Temperature</a:t>
            </a:r>
            <a:br>
              <a:rPr lang="en-US" sz="4800" dirty="0" smtClean="0">
                <a:sym typeface="Helvetica" charset="0"/>
              </a:rPr>
            </a:br>
            <a:r>
              <a:rPr lang="en-US" sz="2700" dirty="0" smtClean="0">
                <a:sym typeface="Helvetica" charset="0"/>
              </a:rPr>
              <a:t>Difference </a:t>
            </a:r>
            <a:r>
              <a:rPr lang="en-US" sz="2700" dirty="0">
                <a:sym typeface="Helvetica" charset="0"/>
              </a:rPr>
              <a:t>From 20th Century Average, in °</a:t>
            </a:r>
            <a:r>
              <a:rPr lang="en-US" sz="2700" dirty="0" smtClean="0">
                <a:sym typeface="Helvetica" charset="0"/>
              </a:rPr>
              <a:t>F</a:t>
            </a:r>
            <a:endParaRPr lang="en-US" sz="2700" dirty="0">
              <a:sym typeface="Helvetica" charset="0"/>
            </a:endParaRPr>
          </a:p>
        </p:txBody>
      </p:sp>
      <p:sp>
        <p:nvSpPr>
          <p:cNvPr id="2" name="Rectangle 1"/>
          <p:cNvSpPr/>
          <p:nvPr/>
        </p:nvSpPr>
        <p:spPr>
          <a:xfrm>
            <a:off x="1749851" y="1744948"/>
            <a:ext cx="2926782" cy="4456155"/>
          </a:xfrm>
          <a:prstGeom prst="rect">
            <a:avLst/>
          </a:prstGeom>
        </p:spPr>
        <p:txBody>
          <a:bodyPr vert="horz" lIns="91440" tIns="45720" rIns="91440" bIns="45720" rtlCol="0">
            <a:normAutofit/>
          </a:bodyPr>
          <a:lstStyle/>
          <a:p>
            <a:pPr marL="182880" indent="-182880" defTabSz="914400">
              <a:lnSpc>
                <a:spcPct val="120000"/>
              </a:lnSpc>
              <a:spcAft>
                <a:spcPts val="600"/>
              </a:spcAft>
              <a:buFont typeface="Arial" pitchFamily="34" charset="0"/>
              <a:buChar char="•"/>
            </a:pPr>
            <a:endParaRPr lang="en-US" sz="3200"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9156" y="1744948"/>
            <a:ext cx="8852249" cy="46634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aphicFrame>
        <p:nvGraphicFramePr>
          <p:cNvPr id="11" name="Table 10"/>
          <p:cNvGraphicFramePr>
            <a:graphicFrameLocks noGrp="1"/>
          </p:cNvGraphicFramePr>
          <p:nvPr>
            <p:extLst>
              <p:ext uri="{D42A27DB-BD31-4B8C-83A1-F6EECF244321}">
                <p14:modId xmlns:p14="http://schemas.microsoft.com/office/powerpoint/2010/main" val="3375706007"/>
              </p:ext>
            </p:extLst>
          </p:nvPr>
        </p:nvGraphicFramePr>
        <p:xfrm>
          <a:off x="1975558" y="1991163"/>
          <a:ext cx="1971754" cy="1432560"/>
        </p:xfrm>
        <a:graphic>
          <a:graphicData uri="http://schemas.openxmlformats.org/drawingml/2006/table">
            <a:tbl>
              <a:tblPr firstRow="1" bandRow="1">
                <a:tableStyleId>{21E4AEA4-8DFA-4A89-87EB-49C32662AFE0}</a:tableStyleId>
              </a:tblPr>
              <a:tblGrid>
                <a:gridCol w="659030"/>
                <a:gridCol w="1312724"/>
              </a:tblGrid>
              <a:tr h="222250">
                <a:tc>
                  <a:txBody>
                    <a:bodyPr/>
                    <a:lstStyle/>
                    <a:p>
                      <a:r>
                        <a:rPr lang="en-US" sz="1400" dirty="0" smtClean="0"/>
                        <a:t>Year</a:t>
                      </a:r>
                      <a:endParaRPr lang="en-US" sz="1400" dirty="0"/>
                    </a:p>
                  </a:txBody>
                  <a:tcPr>
                    <a:solidFill>
                      <a:srgbClr val="C00000"/>
                    </a:solidFill>
                  </a:tcPr>
                </a:tc>
                <a:tc>
                  <a:txBody>
                    <a:bodyPr/>
                    <a:lstStyle/>
                    <a:p>
                      <a:r>
                        <a:rPr lang="en-US" sz="1400" dirty="0" smtClean="0"/>
                        <a:t>Probability of Warmest Rank</a:t>
                      </a:r>
                      <a:endParaRPr lang="en-US" sz="1400" dirty="0"/>
                    </a:p>
                  </a:txBody>
                  <a:tcPr>
                    <a:solidFill>
                      <a:srgbClr val="C00000"/>
                    </a:solidFill>
                  </a:tcPr>
                </a:tc>
              </a:tr>
              <a:tr h="222250">
                <a:tc>
                  <a:txBody>
                    <a:bodyPr/>
                    <a:lstStyle/>
                    <a:p>
                      <a:r>
                        <a:rPr lang="en-US" sz="1400" b="1" dirty="0" smtClean="0"/>
                        <a:t>2016</a:t>
                      </a:r>
                    </a:p>
                  </a:txBody>
                  <a:tcPr/>
                </a:tc>
                <a:tc>
                  <a:txBody>
                    <a:bodyPr/>
                    <a:lstStyle/>
                    <a:p>
                      <a:r>
                        <a:rPr lang="en-US" sz="1400" b="1" dirty="0" smtClean="0"/>
                        <a:t>62%</a:t>
                      </a:r>
                      <a:endParaRPr lang="en-US" sz="1400" b="1" dirty="0"/>
                    </a:p>
                  </a:txBody>
                  <a:tcPr/>
                </a:tc>
              </a:tr>
              <a:tr h="222250">
                <a:tc>
                  <a:txBody>
                    <a:bodyPr/>
                    <a:lstStyle/>
                    <a:p>
                      <a:r>
                        <a:rPr lang="en-US" sz="1400" b="1" dirty="0" smtClean="0"/>
                        <a:t>2015</a:t>
                      </a:r>
                      <a:endParaRPr lang="en-US" sz="1400" b="1" dirty="0"/>
                    </a:p>
                  </a:txBody>
                  <a:tcPr/>
                </a:tc>
                <a:tc>
                  <a:txBody>
                    <a:bodyPr/>
                    <a:lstStyle/>
                    <a:p>
                      <a:r>
                        <a:rPr lang="en-US" sz="1400" b="1" dirty="0" smtClean="0"/>
                        <a:t>36%</a:t>
                      </a:r>
                      <a:endParaRPr lang="en-US" sz="1400" b="1" dirty="0"/>
                    </a:p>
                  </a:txBody>
                  <a:tcPr/>
                </a:tc>
              </a:tr>
              <a:tr h="222250">
                <a:tc>
                  <a:txBody>
                    <a:bodyPr/>
                    <a:lstStyle/>
                    <a:p>
                      <a:r>
                        <a:rPr lang="en-US" sz="1400" b="1" dirty="0" smtClean="0"/>
                        <a:t>others</a:t>
                      </a:r>
                      <a:endParaRPr lang="en-US" sz="1400" b="1" dirty="0"/>
                    </a:p>
                  </a:txBody>
                  <a:tcPr/>
                </a:tc>
                <a:tc>
                  <a:txBody>
                    <a:bodyPr/>
                    <a:lstStyle/>
                    <a:p>
                      <a:r>
                        <a:rPr lang="en-US" sz="1400" b="1" dirty="0" smtClean="0"/>
                        <a:t>2%</a:t>
                      </a:r>
                      <a:endParaRPr lang="en-US" sz="1400" b="1" dirty="0"/>
                    </a:p>
                  </a:txBody>
                  <a:tcPr/>
                </a:tc>
              </a:tr>
            </a:tbl>
          </a:graphicData>
        </a:graphic>
      </p:graphicFrame>
      <p:sp>
        <p:nvSpPr>
          <p:cNvPr id="3" name="Rectangle 2"/>
          <p:cNvSpPr/>
          <p:nvPr/>
        </p:nvSpPr>
        <p:spPr>
          <a:xfrm>
            <a:off x="10279522" y="1867066"/>
            <a:ext cx="1796115" cy="2308324"/>
          </a:xfrm>
          <a:prstGeom prst="rect">
            <a:avLst/>
          </a:prstGeom>
          <a:solidFill>
            <a:srgbClr val="F8D7CD"/>
          </a:solidFill>
        </p:spPr>
        <p:txBody>
          <a:bodyPr wrap="square">
            <a:spAutoFit/>
          </a:bodyPr>
          <a:lstStyle/>
          <a:p>
            <a:r>
              <a:rPr lang="en-US" sz="2400" b="1" dirty="0" smtClean="0"/>
              <a:t>2016: </a:t>
            </a:r>
          </a:p>
          <a:p>
            <a:r>
              <a:rPr lang="en-US" sz="2400" b="1" dirty="0" smtClean="0"/>
              <a:t>+0.94</a:t>
            </a:r>
            <a:r>
              <a:rPr lang="en-US" sz="2400" b="1" dirty="0" smtClean="0">
                <a:latin typeface="Calibri" panose="020F0502020204030204" pitchFamily="34" charset="0"/>
              </a:rPr>
              <a:t>°</a:t>
            </a:r>
            <a:r>
              <a:rPr lang="en-US" sz="2400" b="1" dirty="0" smtClean="0"/>
              <a:t>C </a:t>
            </a:r>
            <a:r>
              <a:rPr lang="en-US" sz="2400" b="1" dirty="0"/>
              <a:t>/ </a:t>
            </a:r>
            <a:r>
              <a:rPr lang="en-US" sz="2400" b="1" dirty="0" smtClean="0"/>
              <a:t>+1.69</a:t>
            </a:r>
            <a:r>
              <a:rPr lang="en-US" sz="2400" b="1" dirty="0" smtClean="0">
                <a:latin typeface="Calibri" panose="020F0502020204030204" pitchFamily="34" charset="0"/>
              </a:rPr>
              <a:t>°</a:t>
            </a:r>
            <a:r>
              <a:rPr lang="en-US" sz="2400" b="1" dirty="0" smtClean="0"/>
              <a:t>F </a:t>
            </a:r>
          </a:p>
          <a:p>
            <a:r>
              <a:rPr lang="en-US" sz="1800" dirty="0" smtClean="0"/>
              <a:t>above </a:t>
            </a:r>
            <a:r>
              <a:rPr lang="en-US" sz="1800" dirty="0"/>
              <a:t>1901-2000 average</a:t>
            </a:r>
            <a:r>
              <a:rPr lang="en-US" sz="1800" dirty="0" smtClean="0"/>
              <a:t>;</a:t>
            </a:r>
          </a:p>
          <a:p>
            <a:r>
              <a:rPr lang="en-US" sz="1800" dirty="0" smtClean="0"/>
              <a:t>warmest </a:t>
            </a:r>
            <a:r>
              <a:rPr lang="en-US" sz="1800" dirty="0"/>
              <a:t>year of record</a:t>
            </a:r>
          </a:p>
        </p:txBody>
      </p:sp>
      <p:sp>
        <p:nvSpPr>
          <p:cNvPr id="4" name="Oval 3"/>
          <p:cNvSpPr/>
          <p:nvPr/>
        </p:nvSpPr>
        <p:spPr>
          <a:xfrm>
            <a:off x="9729488" y="2316480"/>
            <a:ext cx="182880" cy="1828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49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5513"/>
            <a:ext cx="10515600" cy="1225175"/>
          </a:xfrm>
        </p:spPr>
        <p:txBody>
          <a:bodyPr>
            <a:normAutofit/>
          </a:bodyPr>
          <a:lstStyle/>
          <a:p>
            <a:r>
              <a:rPr lang="en-US" sz="4800" b="1" dirty="0" smtClean="0">
                <a:solidFill>
                  <a:srgbClr val="29467C"/>
                </a:solidFill>
                <a:latin typeface="Arial Narrow" panose="020B0606020202030204" pitchFamily="34" charset="0"/>
              </a:rPr>
              <a:t>How “warmest on record” looks on a map</a:t>
            </a:r>
            <a:endParaRPr lang="en-US" sz="4800" b="1" dirty="0">
              <a:solidFill>
                <a:srgbClr val="29467C"/>
              </a:solidFill>
              <a:latin typeface="Arial Narrow" panose="020B0606020202030204" pitchFamily="34" charset="0"/>
            </a:endParaRPr>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9600" y="2059132"/>
            <a:ext cx="5486400" cy="423949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6000" y="2059131"/>
            <a:ext cx="5486400" cy="4239490"/>
          </a:xfrm>
        </p:spPr>
      </p:pic>
      <p:sp>
        <p:nvSpPr>
          <p:cNvPr id="7" name="Rectangle 6"/>
          <p:cNvSpPr/>
          <p:nvPr/>
        </p:nvSpPr>
        <p:spPr>
          <a:xfrm>
            <a:off x="7516724" y="6406108"/>
            <a:ext cx="3837076" cy="369332"/>
          </a:xfrm>
          <a:prstGeom prst="rect">
            <a:avLst/>
          </a:prstGeom>
        </p:spPr>
        <p:txBody>
          <a:bodyPr wrap="none">
            <a:spAutoFit/>
          </a:bodyPr>
          <a:lstStyle/>
          <a:p>
            <a:r>
              <a:rPr lang="en-US" dirty="0"/>
              <a:t>http://www.ncdc.noaa.gov/sotc/global</a:t>
            </a:r>
          </a:p>
        </p:txBody>
      </p:sp>
    </p:spTree>
    <p:extLst>
      <p:ext uri="{BB962C8B-B14F-4D97-AF65-F5344CB8AC3E}">
        <p14:creationId xmlns:p14="http://schemas.microsoft.com/office/powerpoint/2010/main" val="11323968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9522" y="1594612"/>
            <a:ext cx="4292262" cy="3316747"/>
          </a:xfrm>
          <a:prstGeom prst="rect">
            <a:avLst/>
          </a:prstGeom>
        </p:spPr>
      </p:pic>
      <p:pic>
        <p:nvPicPr>
          <p:cNvPr id="19" name="Content Placeholder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82" y="1594611"/>
            <a:ext cx="4318637" cy="3337128"/>
          </a:xfrm>
          <a:prstGeom prst="rect">
            <a:avLst/>
          </a:prstGeom>
        </p:spPr>
      </p:pic>
      <p:sp>
        <p:nvSpPr>
          <p:cNvPr id="9" name="Rectangle 8"/>
          <p:cNvSpPr/>
          <p:nvPr/>
        </p:nvSpPr>
        <p:spPr>
          <a:xfrm>
            <a:off x="1524000" y="5070456"/>
            <a:ext cx="9144000" cy="1352829"/>
          </a:xfrm>
          <a:prstGeom prst="rect">
            <a:avLst/>
          </a:prstGeom>
          <a:solidFill>
            <a:srgbClr val="FAF2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47" name="AutoShape 2" descr="data:image/jpeg;base64,/9j/4AAQSkZJRgABAQAAAQABAAD/2wCEAAkGBxQSEhUUExQVFBQVFBQYFhcUFRUXFBUUFRQXFxQXFxcYHSggGBwlHRUVITEhJSkrLi4uFx8zODMsNygtLisBCgoKDg0OGhAQGywkHyQsLCwsLCwsLCwsLCwsLCwsLCwsNCwsLCwsLCwsLCwsLCwsLCwsLCwsLCwsLCwsLCwsLP/AABEIAMIBAwMBIgACEQEDEQH/xAAcAAABBQEBAQAAAAAAAAAAAAAAAgMEBQYBBwj/xABBEAABAwIDBAcGAQoGAwAAAAABAAIRAxIEITEFBkFREyJhcYGRoQcyscHR8FIUM0JDYnKCkrLhI1ODotLxFSST/8QAGgEAAwEBAQEAAAAAAAAAAAAAAAECAwQFBv/EACkRAAICAgIBBQACAQUAAAAAAAABAhEDEhMhMQQiQVFhFIGhMkJSccH/2gAMAwEAAhEDEQA/AG7UEJ0hctX0tnyVDVqLU7ai1FioatXCE8WpNqdhQ1ai1O2otRYqGrUWp21FqLChmEQnbUWosKGbUWp21FqdgNWotTtqLUWKhq1FqdtRaiwoatRanbUWpWA1C7CctXbUWFDcItTtqLUWOhq1FqdtRaiwoahdtTlqA1FhQi1FqdtRalYUNWrsJy1AalY6G7UJ2EIsKHS1ctT9qC1ZbGuoxai1PWLlqewtRq1cLU9ai1GwajFqLU+WrliNgoZtRanrUWo2FqM2otT1qLU9hajFqLE/YuhiNg1I9iLFI6NHRo2DUj2osT5Yi1GwajFi6Gp61FqWwajNqLU9ai1FhqM2otT1qLUWPUZtRanrEWI2DUZtSrU6GotRsOhq1FqdtXbEtg1GbV0NT3RrliVhqNWoT1iEbD1HbUWp61Fqx2OrjGbUWJ61FqNhcYxYixP2otRuHGMWotT1qLE9hcYzai1PWIsRshcYzai1FWuxhhxgwD5/NScCwVfdcInPn5Jt0rBY7dIjhiscDsd78yLW8yMz3DirTA4NjTMTyLufdorZpkLmnnf+07MXpF5kVNTd1rh1CQe3MHv5eCqMRs2oz3mEdsSPMZLa0ApTAsV6icf03l6PHLx0ebuoxqI702aa220Nk9MZmHc4171X4vYFlJxm54M5ZCBqO/6Loj6hPycsvRyV14MuWJNimOppssWu5zcYxYu2p21FqewcY1ai1O2roaluHGM2otT1iLUbhxjNqLE/agNRuPjGgxLFNPNYrvYexuk6z/cGg/EfoollUVbNIYHJ0jP9EkmmvRGbKotH5tuXMT8VicY0XuiIudEZCJOiiGfc0y+lcErZX2LqetQtdzHjF2otSwEq1YWdug3au2qXtCiGVQxoNppMdOsOOufIyPPuXcPhnPMNBcexLbqw4+6InRo6NaXB7BGtQ+A+Z+iZxuwnt9zrj/cPDip5V4LeB1ZnixcsVhXwrm+80tnmITPRq9yOMi2pym1revUNtMEAniSdGjtPonrQM3GBMT4E+eRTGLYazWt92m0k2xBPDM/eqqNy8+CJJR/7KParpqvdwcZHI9yZw2INNwc0+HPsVvi9liIAP0Ve/ZT4yz78l2RnHWjllGSdmt2RtFtUdXUag6j75q3a9ZndvBGm0l3vH0H3CuOlMhefkitmkehik9U2XNEqW3RRcMFLlcsjriKYxM1qc+KkJMqbKoxe1MNY7PQ6HkeRUBzFsdsYUVGEZA8JEjxWfweAhp6TUA9UGc+GfELrjkuN/JwzxVKistSYUupQ5ZxrzH9u1Mwr2ZnxjcIhOQiEbBxobhEJyEQlY+NCA1da1LDU41qNh8Z2jSkgDiYHitxgKNlNreQ9eKy+yaM1B2ZrW0phc+WV9HTghXY3XMh0HRrh4wsBSeHNBHGfiVrKO0ScW+lb1SPGQMz46eAWTwtG1gHa71cVpjWqf9f+kZmpNf2ctQlwhXZloOCi6YjOJ8FKobOe7gAOZKkVHi4Ztnlc3RWWDqtABJEd6iUqXRrFW+yEMOKmIqUyf1RaI4FpbB8IHkrXYtcOpiGhpBhwGkiM/GVCwtK3HnP3qRcP4jHyUXAYwUcTVpuPVMkQCSHB3IZ6QlJbKvxMqL1d/rRqGJ0Ktp7Up83f/Op/xU1mIadJ8iudpo6E0IxWEbUEO04RqD2KDV2My21szM3HM9ysRXExnPcY89EpNNoTSZDqbKpOpGkWyw685Ghnmq+rse09XrAAAc8ufMq9hJKanJfJLxxfwZivhwJy09FAqgaaLW4vDB+uo9RyKpMXgRMZAc/gt4ZL8mOTG14IGEdBg+B+RVgGhZJ+37Hlhgw6OGitsNt+m7q9abQT1TGfBbTwz80YwzQ8WabDvhShUVFSxjQP0szGQyU/DYgOIGY19PkuWUGdUZplm2omKjoMhMtraftCe7OPVOBwUUXY2a44rlFrXEhcexsHP6hcYxuoKvojsq9o4E03S37+woRw4fpk7lwP0Wie4OyccuZVTig1hJBuI0DePmtIztUzKUKdorqmCe3MtMcxmPRdwuDfUMNE8zoB4p/D7TqE50Xticy5vyVhhtqjMODmxM9V0ZamYgpy2QouLKSvQcww4EHtTcK7qbUqVXFtINeGxmQO38XcVWii7pP8SBJmA5g1z04DIpJv5BpfAnDYdzzDRJ9B3ngtDgNktZBdDnf7R9V3DV2CGtLRloCpfTgCSYCzlJmsIpEilh2zdAmIlPvdAJ4AfBcpnIHn803jRLD25LLybeEUmy2ziqj+TD6xHwKi7WwVrWuGkuHqSPRW+BpxSqv4uLz4NFo+BTmKw19It/ZEd4C1cvcY6+0xsITowlU/o/D6oWpkVBx2YM6c5KlYXarmjKT3AD5FVb8HWEzSeIzMsIgDXVNYpj6byxxEiJggjNocM+4hdOqZybyRsaeMJ2jTPOlA7ZZd4cU5gDRGKq1OkufLmxENEnMAk9bSFW7NY978NWY0uDWllSIygFhPl4qkp7TbTqPIbcC50SXAjM8iFkobWl9UdDyapN/dnpP5WbSabbyNGhzRPickYTGVi6KlEU2Qet0rXGcoFob35ysTS3sMRa7+GodIjiCpdXeOi4HrV2l2o6gGeucTxKy4JL4NF6mL+TXYraLGTL2jxTGF2w19QU4dJbIdkGO/dk3HyhedbR2gXVIpwaLQA1zqhLy2Jzbzk+Sk094XS0ugluhHVcBJJFwExn6BV/G6J/le49PlIfUjUrK4fexppky0OEdVzsz3XRKqsXvA4wS8Rp79P5LJenm2av1EK6NbtHarWZDM8e5ZjH7SLi0yRaZEEgaRnGvcVV4jaYPEH+L6BNVK9O0F9am2RIAJceEgiBBz9CuiGHXyYTyuQmhgml0xJLpK0eFpNAGgyiT/AGVRhatAub0VUvBGfV9zKetMTnIyUujVbcWuLhmQ05RlPWd2GB5qsjciYJRLgu6NjnAGrGYawC505QA4gealUKeQ14GCZIUbZ7oay4guLQTa0gSSARB0Oeh7VZQuWTOqKBtMxw0ymSJ4KPiw52QdZmJLQJIBEjrTwBGnHgrBM9GFCZbRX1GTM8TOvEQfiEuhVE9YDLj9lMbXxgpN0n0WdpbWeQ4wRkTrPzW8cbkrMJ5FB0Wm0NpR1A4uIJ6xABzJgZADLTwVUcbbnM+Kpq+OJMn4/wB0yyqXGAC48gJPkF0xxUjknmbZqcRj2iQKrDGkB0nuIy9VErYsOda2qQ20dYh0E8RGZ8VTDD1D+rf/ACH6Lj8PUGrHjvaQkoITyS+iyxDrDlUa6ZzbPDnICY6fvVfeRwInTtT9RlRrWuLTa+bTwMGCq0J2Zd7KxhaS4tLmtAB1AbJyJIC1GF2kXQA0DkJM5aiIXn+Fxz6Tg5stIM8fUcVPbtSvVloe86G1od+jGcDuCxnitm0M2qPT2VZAISMbVhhPaPioGwyTh6dxl0Zyc/GUbW6tKQOLR4SB8guOvdR6G1xskYbED8nDsiLDPfnd6yncO4hjZ1DRPfGapdmbSNWg+A25j4IAFpF3IaEhQt6caG0mgPe0k3CMg4EEQ6BmM5jmAqULlRDyKMdvwpNp4oOqvLZALss/NCpTW/aXF3LGjznkbY5tHeivW98syDxk0aPba4eIKYwm2bKVgYJvuLxbLmWFopm5pymHeC0o3SocekP8f0CUN1sP+Fx/jd8lSyYkqSK48t22ZOntKoykwNfUaQSHEVHC6cx1QcozPiooetyN2MN/ln+d/wBUobt4b/K/3v8AqnzwXhC4JsxNPFWmQAe8T8V2vtMu5D90BvwW8p7Fw7dKLPFoPxUunQY33WNb3NA+Cl54/Q1gl9nmdz3aNee4E/JIe9wMEEfvAgr1OSmqwafegj9qI9UL1H4D9N+nmjK5iMzpz+Cu9gYkMuvwzqzTEf4ZMRM2yOM+i1FTG0aQEuYwHTQT3AaqDX3twrT+cnwMesIeRzVahHGou9iv2vvNh6RA/I89Yc0DJZTbG2Diah6OmykwgAMaxhdPE323Z9i1WP38oAdVrn98gfArOY3fFtQ9XB0nHgXUy8/JVjWvx/kuTv5/wTt3cLYTJzI0z+BC0TWcY++9ZLYu2qtSp1qIZTtPusazORGRM8+K1NLFAtJ0HaR9VnlbbsIV4LrCVFZ06kjgs/gcU06EHuMqwpY7LqscT2tLfUiFyyizqhJUWrcS3iQPFRNobQbTaXEkgfhk/wBKzO094hQf121Af2TQLu+CSfPkqvaO99Gqwi2rdwlwAPabIHorhgk6ddESzpdDe29vdISGiqB2vMR+65vzVIa/YZ7x9FDq4oE5SPEpHT9pXpRxqKpHnSk5O2TDWTuFxz6bg5ji1wmCDnnqq41+5c6UcvVVqSaEb0Yn/Pd6fRIxm3a9an0dSo5zLgeRkaZgTHYqHpR9ldFVTxx+it5fbNfszecNYKdaiyuxghl0AsGekg8x5KYd+qkkhjc41Ljk3s0k5yVhRVPIeaUKvMKHgg+6LWaaXTNjj98atSYYxoLS2Mz7wgnhmqfZ+Nq03g03FrtAQeZGvZoqi8JTXxoY7k1jilSREpybts9f2HRxTA4Vy1xLpDg4HvEQFO2pQNRkXARnExLgcvDXJeebpY+s+raa7yPwudN3dcfgvQxRBbmOHj3yvNzRcJnpYZbQ6M7hR+R4ZzapY19WqADfk4GMxI11yWa3ixDnVT1gQAAA19zQFqq+7LqmFNNlQlzng31jeQAZIYYBAKpzuFVnOoCOMNk/1LbFOCdt9mOaE2kkujKm77lC1btxT/mn+Qf8kLfnx/Zz8E/orGe0SplfRY7mZIKsG7/Yctk03tfIkaiOMFYTZ+yMRX/N03uH4ohv8xgK0G5eL5U/F4y8gqlhwr8/suOTJX2atm+mG/ameOQjsgFKxO+GHDQQYJj3XSfHqn4LM0txMQfedSb/ABOJ/pUlns/fxrN8GOPzCyePD/yLU8n0X9PfTDRnn3kzPcGodvthZ0yy/F4/o6LK47c2pTBcKtEgAkyXNOXgVmKlSCRIMGJBMHumCqj6fHLw2S8015Rut4d8w+k5tAhpI/C8GbhoY5LEPxlVxl1TPnmT5lMl6TcVvDHGCpGcpOXbFvgxJcf4jmuNAGgSC89i5eVfRPY90hXW1iNCR3KNei8J2KifS2k5pm4/ytJ9QrjD72uaILGntAtPjqswHhKbWjSPIH4qJRjLyik2vBucLvUIHXpNPImpl2ZMUPHb0V5NmKp2nQMaQR/E5oPqskas8vIBJlQsUE7Kc5VRcYjbNVxnpnyRna+pA7Myo7sYSIuPGes7OecmPRV6JWqpENEq7tXLyo2aUCU7FRIFXuXekUaSuXBKwok3hcLxzTF45rtwRYUO9IOa6KvamCQuT2J2FEnpUtuIUO7sXRUSsKNluVtxtKrZVIsdoSJh3hzXqLq7Xs6puBj3c/HJfPwepeDxpYcgDyuLhE9zgAuXN6dTdpnRizuCpnrG8W8X5GKcAPc8SW3wWgcZzPHjyVOfaIC0g0qgJ5PBHqFjtr1X1A2o5rWgCJFc1CRlHvVHO8Aqq/t9UQ9NDXvyKeee3Ru37/En3Hj+Jp9YQsJd2hC0/j4/onmme0UdrUSym50NJa0QM2ukDNpGeXzT9XG0Bld+iTEGYEZ+vqvCKeNqNAAqOAEwA4gCYmOWg8lK/wDOYi23pn2jt+eq536Z/DN+b8LnfbeaqMVWpMe/o2uAa1pLGxaDnGZmZz5prd3eerSPXe1rb5ghzzJa4Xa9unGVnq1UvcXOJc46knM8Mz4JovW6h1TMnLu0arau9r6jw5ji0NOjBaDnOZM6z6ceGWYI7TzSLyuFxVRSj4F2x68pJqJvNcVWKhzpCjpEmm0uIa0FxOQABJPcBmtjsn2f1HgOru6JpHugXVB2Hg0+alzryNKzIdIuXr1jCbkYJgg03VDxL3unyaQB5Ke3djB8MPT8RKz50Xxs8ZaZMDXs1RPavdcNh2UxFOmxg/YDR8AuYjDU6nvMa795oPxCXP8AguP9PDLjzRcV7KdgYU64ej/82A/BRq+6ODd+pA/dc9v9JhPmQtDyK9cvPNeq1Nw8I4ZNe3tFRxP+6Qq3EezZn6Fd7f32Nd8LU+aI9GeeXlHSLZVvZvXHu1qTu8Ob8AVGqez3FjQ0Xdz3D4tCfIvsWj+jL9KlisFc1dysa39VP7r6Z+ahu3axY1w9T+VVuvsWpC6RCjSuh6ewtSQHIlMXIuRsGo/PagO7UwiUWFEgPKWKijBy23s83RZjhVfVLrabmtDWmJJEkk65At81MsiirY1BydIygKcpU3OMNDnHWGgkxzgL1wezrCt/U3f6tT/kpuzt36WGnoqVhOROZJA7TOSz/lR+CuCXyeMHDv8AwP8A5D9EL3KUKf5P4HB+nz1ci9IRC1sKFXLkqZgdj1635qjUeDxDTb/McvVajZ/s4rvANWoykOQl78okcANeZSc0vIUYolTNnbNrYgxRpufnEgdUfvOOQ8SvVNl7k4SgJczpnfiq5jPkz3R8VocO1rQGgBreAAAA8Bos3m+ilD7PNdl+zuo4/wDsVBTHAU+s4+Jyb5FarZ25+EpD80KhgSavXM92g8AtC5yQezVQ5yY9UhvD4RlMRTYxg5MaAPQJRHwSvh/bVKFJSMQ1ycDgk9HHErrmJdDVnSxctTZPeFyT3ooVjloSSw/9IaPknWtQC7GxrBToCCFwpeSkjtq4B2pJJC4SigsVkmMQSWkAkEjLvTi4qRLZ4Fj6VSnWcyo0seHElp1zzGmXFJuXt23Nj0sUzo6rZ/C4QHsPNruC8a3iwbcLiHUmvL2gAtJEOg8HDn4BbqdiqyOFYbE2W7FVW0mPY17vd6QuAcYkgFoOcDQqra5X25dY08ZSqwCKTrjcYEWkfOfBEpUhV32aWn7Nan6eIaDlk2mTlx1cE+z2cMB61d5HYxoPxPwXobsXSrsvY7vEZgkaGMwotyxjlk0VKCTMa32d0Ac6taOXUB87Vf7A2FTwl3Qmp1wLiXzMTGkc1Zz9hKZ9yESk2qYkqfRJp4l/B58c/ipDcc/jB8P7qAGdo8F0A81k4o1UmTvyz9kIUXNCWqK2Z5hsz2b1nQa9RtMZS1nXfmJicgD5rZbJ3VwlCIpNcWx16oD3EkwDnkPABXtQ84PdqJ7tUmRrzjXtj781q5NmVJDbBnHD0zOiW05nldl2yNfVBH9/hl5rrTHD75qRiHmc+CF31/tP0K7A4f8ASBCAJ4d//S6aZHyTIxtM1GMuF7zDeOepmNNOKqNp7yGnWNIAdRwDjMyP0gOXqrjCUnSE5RStl8ADr/b7+i4DGunA8E9RxVM0m1BBaWzmkUMZh6gNhJOhaDo6M256HvWW1eTSvpnCkuy++CdbhnEdUEi4jVugMTw5Sqzb9SpSltMXvgmT7jcpBdJGWvkU41J0iZWlbJbnAkDidOZy4DiljDOn3T5LyurvFY/pn1LXkggjWRpDR3L0XYG/GHrUmuqFzHkZ9QwY/SHIFaZovH47Jx1Pz0WAwz9bT5Ljqbm5wRzkJOJ32wjB77j2dHUn+lZXenf7D1GdHbVtcGlxDYc0ggxmQPisYybfZpKMUumaU4psgXtk6CROemSlUaD3THDnxWLo7+YKm1gZQeYADc23ZcSuYb2h1TcGspmXG1rrnOAjS4ET5cU3J/BKS+TZMBIMQYJBgyJ5Loouyge9p4TOvcsZh/aTUsd/h0mWmItf5+8o+0PaDWIYR0LQZzDc8pB95xA05IuQ/ab/APJXaFufDMLv/j3zkPVeZn2gVrwTWZA5NYfPL4KaPaO8k/8AsMb/AKUx6Zo9we00+9NR2Gw76gzIBi3geZngF4FWqurVHPeS4ucSScz2ZrVbzb04jFNLHVwWHIhgtu5g28Dy0VJsbZjsRWZQpBt9R0NuNrZgnM9wK1hJ12LpeBilSLiGtBceAaCSY7BmVu93/Z497RUr1DSORDGQagBE9YnJp7M1tN1Nxhs9hqPc2pXMhzhIDWmOoye7M6lXLm8R9EuS/AOFeRnAYFlJtrBGkk+8SOJPFSCmfFBAU0Fj0rhP3yTbXFLD+eSKCwz5JDqh5Jeuh++5JN3ePvghAxN55/fkhJj7zQn0TbJ9QQIdl25DSPvxUavWDTB14QCeeZjT+yqtqb74YW3sqwc8ms4HL9JUe1d+qLKtV1KnV6Y0wKd5aGAEe9kT3qIv7Ll+Gl2rtVtJpNrnnI9UD3eBdMZZajkuUNoseBBhxFzA6QHCSI75BXme1N+ar6YApsaRFxJc67OY4a5eSq8dtytiYdVeGtY0Q1gDBIJtAt4DtV3GiO7PWtsbVbSNNrBc4lpe0SXBsEnLz81kd897W3Gi1w6JrgQGzc7LQxwknyWA2lXL3BzqhcSBMuLj8VErlhJLZGeQI4d/NOMq8LsHG/LNC3e+owjoZEAgOORAJkgaquxG3qznEyA4nMgZkz2qrbUIgjguPdJnn4I3m3dj0ivgvsPtCpaGnEOaXGSBULWicswDAU2lhiwXNN1vW6rhJOZmQdfr2LJygOUNWOj1LY+89Zgs6cg3OkPhwAnLXv8AMKo3m3oxTg6m+q3rUw1xsAkF1wbl7uQmVh+mdzKVXxT3mXOk+HySUaH2JowHSRcZkycz3q4/867KG8M8/hlkqS5FyvoT7L5+8TuDGgd5J81Fx21jUbba1o7JJPmqu5Eo6ChdyC6dUhCFQCpQk3ITChUolJQiwFSp2ycaaNanVGtOox4ExJaQY7slXylAoA+kN2t6MPtCmLTFQg3Uz7zY1M8eHmpDsCcyJEGIInRfO2x8eaNS4ciJmInQ5coXouy9/MRRpG5zKoDol8lwAyiQ4SMljTi+i9k/9R6DRoOcMw5ucdYa9scl2rgoMAk88tFiD7SHvY0tZTDrtetFvFpbOZ8UtvtDq3ZspNA1BD5Pdmi5B7DbN2eSJ+SS7APj6/NUNHfwnMUmlsCXB5aJ7AQVXYj2iO6V0UP8MBur87pJOjdIjyRtMPYax2DcOST0bvsqlwW/lBzQ57X3GQYtLWgHvCfx++OE6OOkcC4ESKbpGWR0hG0g1h9lqzDuIkHI9oQszX30wlx/xHD/AE3ITti9piN43Etmc4Z5QVmcech4IQmiSJinHnx+SYQhWgBcK6hACUIQgaBCEKRghCEwBCEJACEIQAIQhMQIQhMZ0LqEIEcK6hCBCkui8gwCYMyJ1QhIDgquAyJHiVeXktpkkkmmJJMk5kIQk/AidgXHo3Z8B8VPqHqUvBcQpAiPEVXAZC0HxnVIx/5kd/zQhAimxx67vD4BCEIGf//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AutoShape 4" descr="data:image/jpeg;base64,/9j/4AAQSkZJRgABAQAAAQABAAD/2wCEAAkGBxQSEhUUExQVFBQVFBQYFhcUFRUXFBUUFRQXFxQXFxcYHSggGBwlHRUVITEhJSkrLi4uFx8zODMsNygtLisBCgoKDg0OGhAQGywkHyQsLCwsLCwsLCwsLCwsLCwsLCwsNCwsLCwsLCwsLCwsLCwsLCwsLCwsLCwsLCwsLCwsLP/AABEIAMIBAwMBIgACEQEDEQH/xAAcAAABBQEBAQAAAAAAAAAAAAAAAgMEBQYBBwj/xABBEAABAwIDBAcGAQoGAwAAAAABAAIRAxIEITEFBkFREyJhcYGRoQcyscHR8FIUM0JDYnKCkrLhI1ODotLxFSST/8QAGgEAAwEBAQEAAAAAAAAAAAAAAAECAwQFBv/EACkRAAICAgIBBQACAQUAAAAAAAABAhEDEhMhMQQiQVFhFIGhMkJSccH/2gAMAwEAAhEDEQA/AG7UEJ0hctX0tnyVDVqLU7ai1FioatXCE8WpNqdhQ1ai1O2otRYqGrUWp21FqLChmEQnbUWosKGbUWp21FqdgNWotTtqLUWKhq1FqdtRaiwoatRanbUWpWA1C7CctXbUWFDcItTtqLUWOhq1FqdtRaiwoahdtTlqA1FhQi1FqdtRalYUNWrsJy1AalY6G7UJ2EIsKHS1ctT9qC1ZbGuoxai1PWLlqewtRq1cLU9ai1GwajFqLU+WrliNgoZtRanrUWo2FqM2otT1qLU9hajFqLE/YuhiNg1I9iLFI6NHRo2DUj2osT5Yi1GwajFi6Gp61FqWwajNqLU9ai1FhqM2otT1qLUWPUZtRanrEWI2DUZtSrU6GotRsOhq1FqdtXbEtg1GbV0NT3RrliVhqNWoT1iEbD1HbUWp61Fqx2OrjGbUWJ61FqNhcYxYixP2otRuHGMWotT1qLE9hcYzai1PWIsRshcYzai1FWuxhhxgwD5/NScCwVfdcInPn5Jt0rBY7dIjhiscDsd78yLW8yMz3DirTA4NjTMTyLufdorZpkLmnnf+07MXpF5kVNTd1rh1CQe3MHv5eCqMRs2oz3mEdsSPMZLa0ApTAsV6icf03l6PHLx0ebuoxqI702aa220Nk9MZmHc4171X4vYFlJxm54M5ZCBqO/6Loj6hPycsvRyV14MuWJNimOppssWu5zcYxYu2p21FqewcY1ai1O2roaluHGM2otT1iLUbhxjNqLE/agNRuPjGgxLFNPNYrvYexuk6z/cGg/EfoollUVbNIYHJ0jP9EkmmvRGbKotH5tuXMT8VicY0XuiIudEZCJOiiGfc0y+lcErZX2LqetQtdzHjF2otSwEq1YWdug3au2qXtCiGVQxoNppMdOsOOufIyPPuXcPhnPMNBcexLbqw4+6InRo6NaXB7BGtQ+A+Z+iZxuwnt9zrj/cPDip5V4LeB1ZnixcsVhXwrm+80tnmITPRq9yOMi2pym1revUNtMEAniSdGjtPonrQM3GBMT4E+eRTGLYazWt92m0k2xBPDM/eqqNy8+CJJR/7KParpqvdwcZHI9yZw2INNwc0+HPsVvi9liIAP0Ve/ZT4yz78l2RnHWjllGSdmt2RtFtUdXUag6j75q3a9ZndvBGm0l3vH0H3CuOlMhefkitmkehik9U2XNEqW3RRcMFLlcsjriKYxM1qc+KkJMqbKoxe1MNY7PQ6HkeRUBzFsdsYUVGEZA8JEjxWfweAhp6TUA9UGc+GfELrjkuN/JwzxVKistSYUupQ5ZxrzH9u1Mwr2ZnxjcIhOQiEbBxobhEJyEQlY+NCA1da1LDU41qNh8Z2jSkgDiYHitxgKNlNreQ9eKy+yaM1B2ZrW0phc+WV9HTghXY3XMh0HRrh4wsBSeHNBHGfiVrKO0ScW+lb1SPGQMz46eAWTwtG1gHa71cVpjWqf9f+kZmpNf2ctQlwhXZloOCi6YjOJ8FKobOe7gAOZKkVHi4Ztnlc3RWWDqtABJEd6iUqXRrFW+yEMOKmIqUyf1RaI4FpbB8IHkrXYtcOpiGhpBhwGkiM/GVCwtK3HnP3qRcP4jHyUXAYwUcTVpuPVMkQCSHB3IZ6QlJbKvxMqL1d/rRqGJ0Ktp7Up83f/Op/xU1mIadJ8iudpo6E0IxWEbUEO04RqD2KDV2My21szM3HM9ysRXExnPcY89EpNNoTSZDqbKpOpGkWyw685Ghnmq+rse09XrAAAc8ufMq9hJKanJfJLxxfwZivhwJy09FAqgaaLW4vDB+uo9RyKpMXgRMZAc/gt4ZL8mOTG14IGEdBg+B+RVgGhZJ+37Hlhgw6OGitsNt+m7q9abQT1TGfBbTwz80YwzQ8WabDvhShUVFSxjQP0szGQyU/DYgOIGY19PkuWUGdUZplm2omKjoMhMtraftCe7OPVOBwUUXY2a44rlFrXEhcexsHP6hcYxuoKvojsq9o4E03S37+woRw4fpk7lwP0Wie4OyccuZVTig1hJBuI0DePmtIztUzKUKdorqmCe3MtMcxmPRdwuDfUMNE8zoB4p/D7TqE50Xticy5vyVhhtqjMODmxM9V0ZamYgpy2QouLKSvQcww4EHtTcK7qbUqVXFtINeGxmQO38XcVWii7pP8SBJmA5g1z04DIpJv5BpfAnDYdzzDRJ9B3ngtDgNktZBdDnf7R9V3DV2CGtLRloCpfTgCSYCzlJmsIpEilh2zdAmIlPvdAJ4AfBcpnIHn803jRLD25LLybeEUmy2ziqj+TD6xHwKi7WwVrWuGkuHqSPRW+BpxSqv4uLz4NFo+BTmKw19It/ZEd4C1cvcY6+0xsITowlU/o/D6oWpkVBx2YM6c5KlYXarmjKT3AD5FVb8HWEzSeIzMsIgDXVNYpj6byxxEiJggjNocM+4hdOqZybyRsaeMJ2jTPOlA7ZZd4cU5gDRGKq1OkufLmxENEnMAk9bSFW7NY978NWY0uDWllSIygFhPl4qkp7TbTqPIbcC50SXAjM8iFkobWl9UdDyapN/dnpP5WbSabbyNGhzRPickYTGVi6KlEU2Qet0rXGcoFob35ysTS3sMRa7+GodIjiCpdXeOi4HrV2l2o6gGeucTxKy4JL4NF6mL+TXYraLGTL2jxTGF2w19QU4dJbIdkGO/dk3HyhedbR2gXVIpwaLQA1zqhLy2Jzbzk+Sk094XS0ugluhHVcBJJFwExn6BV/G6J/le49PlIfUjUrK4fexppky0OEdVzsz3XRKqsXvA4wS8Rp79P5LJenm2av1EK6NbtHarWZDM8e5ZjH7SLi0yRaZEEgaRnGvcVV4jaYPEH+L6BNVK9O0F9am2RIAJceEgiBBz9CuiGHXyYTyuQmhgml0xJLpK0eFpNAGgyiT/AGVRhatAub0VUvBGfV9zKetMTnIyUujVbcWuLhmQ05RlPWd2GB5qsjciYJRLgu6NjnAGrGYawC505QA4gealUKeQ14GCZIUbZ7oay4guLQTa0gSSARB0Oeh7VZQuWTOqKBtMxw0ymSJ4KPiw52QdZmJLQJIBEjrTwBGnHgrBM9GFCZbRX1GTM8TOvEQfiEuhVE9YDLj9lMbXxgpN0n0WdpbWeQ4wRkTrPzW8cbkrMJ5FB0Wm0NpR1A4uIJ6xABzJgZADLTwVUcbbnM+Kpq+OJMn4/wB0yyqXGAC48gJPkF0xxUjknmbZqcRj2iQKrDGkB0nuIy9VErYsOda2qQ20dYh0E8RGZ8VTDD1D+rf/ACH6Lj8PUGrHjvaQkoITyS+iyxDrDlUa6ZzbPDnICY6fvVfeRwInTtT9RlRrWuLTa+bTwMGCq0J2Zd7KxhaS4tLmtAB1AbJyJIC1GF2kXQA0DkJM5aiIXn+Fxz6Tg5stIM8fUcVPbtSvVloe86G1od+jGcDuCxnitm0M2qPT2VZAISMbVhhPaPioGwyTh6dxl0Zyc/GUbW6tKQOLR4SB8guOvdR6G1xskYbED8nDsiLDPfnd6yncO4hjZ1DRPfGapdmbSNWg+A25j4IAFpF3IaEhQt6caG0mgPe0k3CMg4EEQ6BmM5jmAqULlRDyKMdvwpNp4oOqvLZALss/NCpTW/aXF3LGjznkbY5tHeivW98syDxk0aPba4eIKYwm2bKVgYJvuLxbLmWFopm5pymHeC0o3SocekP8f0CUN1sP+Fx/jd8lSyYkqSK48t22ZOntKoykwNfUaQSHEVHC6cx1QcozPiooetyN2MN/ln+d/wBUobt4b/K/3v8AqnzwXhC4JsxNPFWmQAe8T8V2vtMu5D90BvwW8p7Fw7dKLPFoPxUunQY33WNb3NA+Cl54/Q1gl9nmdz3aNee4E/JIe9wMEEfvAgr1OSmqwafegj9qI9UL1H4D9N+nmjK5iMzpz+Cu9gYkMuvwzqzTEf4ZMRM2yOM+i1FTG0aQEuYwHTQT3AaqDX3twrT+cnwMesIeRzVahHGou9iv2vvNh6RA/I89Yc0DJZTbG2Diah6OmykwgAMaxhdPE323Z9i1WP38oAdVrn98gfArOY3fFtQ9XB0nHgXUy8/JVjWvx/kuTv5/wTt3cLYTJzI0z+BC0TWcY++9ZLYu2qtSp1qIZTtPusazORGRM8+K1NLFAtJ0HaR9VnlbbsIV4LrCVFZ06kjgs/gcU06EHuMqwpY7LqscT2tLfUiFyyizqhJUWrcS3iQPFRNobQbTaXEkgfhk/wBKzO094hQf121Af2TQLu+CSfPkqvaO99Gqwi2rdwlwAPabIHorhgk6ddESzpdDe29vdISGiqB2vMR+65vzVIa/YZ7x9FDq4oE5SPEpHT9pXpRxqKpHnSk5O2TDWTuFxz6bg5ji1wmCDnnqq41+5c6UcvVVqSaEb0Yn/Pd6fRIxm3a9an0dSo5zLgeRkaZgTHYqHpR9ldFVTxx+it5fbNfszecNYKdaiyuxghl0AsGekg8x5KYd+qkkhjc41Ljk3s0k5yVhRVPIeaUKvMKHgg+6LWaaXTNjj98atSYYxoLS2Mz7wgnhmqfZ+Nq03g03FrtAQeZGvZoqi8JTXxoY7k1jilSREpybts9f2HRxTA4Vy1xLpDg4HvEQFO2pQNRkXARnExLgcvDXJeebpY+s+raa7yPwudN3dcfgvQxRBbmOHj3yvNzRcJnpYZbQ6M7hR+R4ZzapY19WqADfk4GMxI11yWa3ixDnVT1gQAAA19zQFqq+7LqmFNNlQlzng31jeQAZIYYBAKpzuFVnOoCOMNk/1LbFOCdt9mOaE2kkujKm77lC1btxT/mn+Qf8kLfnx/Zz8E/orGe0SplfRY7mZIKsG7/Yctk03tfIkaiOMFYTZ+yMRX/N03uH4ohv8xgK0G5eL5U/F4y8gqlhwr8/suOTJX2atm+mG/ameOQjsgFKxO+GHDQQYJj3XSfHqn4LM0txMQfedSb/ABOJ/pUlns/fxrN8GOPzCyePD/yLU8n0X9PfTDRnn3kzPcGodvthZ0yy/F4/o6LK47c2pTBcKtEgAkyXNOXgVmKlSCRIMGJBMHumCqj6fHLw2S8015Rut4d8w+k5tAhpI/C8GbhoY5LEPxlVxl1TPnmT5lMl6TcVvDHGCpGcpOXbFvgxJcf4jmuNAGgSC89i5eVfRPY90hXW1iNCR3KNei8J2KifS2k5pm4/ytJ9QrjD72uaILGntAtPjqswHhKbWjSPIH4qJRjLyik2vBucLvUIHXpNPImpl2ZMUPHb0V5NmKp2nQMaQR/E5oPqskas8vIBJlQsUE7Kc5VRcYjbNVxnpnyRna+pA7Myo7sYSIuPGes7OecmPRV6JWqpENEq7tXLyo2aUCU7FRIFXuXekUaSuXBKwok3hcLxzTF45rtwRYUO9IOa6KvamCQuT2J2FEnpUtuIUO7sXRUSsKNluVtxtKrZVIsdoSJh3hzXqLq7Xs6puBj3c/HJfPwepeDxpYcgDyuLhE9zgAuXN6dTdpnRizuCpnrG8W8X5GKcAPc8SW3wWgcZzPHjyVOfaIC0g0qgJ5PBHqFjtr1X1A2o5rWgCJFc1CRlHvVHO8Aqq/t9UQ9NDXvyKeee3Ru37/En3Hj+Jp9YQsJd2hC0/j4/onmme0UdrUSym50NJa0QM2ukDNpGeXzT9XG0Bld+iTEGYEZ+vqvCKeNqNAAqOAEwA4gCYmOWg8lK/wDOYi23pn2jt+eq536Z/DN+b8LnfbeaqMVWpMe/o2uAa1pLGxaDnGZmZz5prd3eerSPXe1rb5ghzzJa4Xa9unGVnq1UvcXOJc46knM8Mz4JovW6h1TMnLu0arau9r6jw5ji0NOjBaDnOZM6z6ceGWYI7TzSLyuFxVRSj4F2x68pJqJvNcVWKhzpCjpEmm0uIa0FxOQABJPcBmtjsn2f1HgOru6JpHugXVB2Hg0+alzryNKzIdIuXr1jCbkYJgg03VDxL3unyaQB5Ke3djB8MPT8RKz50Xxs8ZaZMDXs1RPavdcNh2UxFOmxg/YDR8AuYjDU6nvMa795oPxCXP8AguP9PDLjzRcV7KdgYU64ej/82A/BRq+6ODd+pA/dc9v9JhPmQtDyK9cvPNeq1Nw8I4ZNe3tFRxP+6Qq3EezZn6Fd7f32Nd8LU+aI9GeeXlHSLZVvZvXHu1qTu8Ob8AVGqez3FjQ0Xdz3D4tCfIvsWj+jL9KlisFc1dysa39VP7r6Z+ahu3axY1w9T+VVuvsWpC6RCjSuh6ewtSQHIlMXIuRsGo/PagO7UwiUWFEgPKWKijBy23s83RZjhVfVLrabmtDWmJJEkk65At81MsiirY1BydIygKcpU3OMNDnHWGgkxzgL1wezrCt/U3f6tT/kpuzt36WGnoqVhOROZJA7TOSz/lR+CuCXyeMHDv8AwP8A5D9EL3KUKf5P4HB+nz1ci9IRC1sKFXLkqZgdj1635qjUeDxDTb/McvVajZ/s4rvANWoykOQl78okcANeZSc0vIUYolTNnbNrYgxRpufnEgdUfvOOQ8SvVNl7k4SgJczpnfiq5jPkz3R8VocO1rQGgBreAAAA8Bos3m+ilD7PNdl+zuo4/wDsVBTHAU+s4+Jyb5FarZ25+EpD80KhgSavXM92g8AtC5yQezVQ5yY9UhvD4RlMRTYxg5MaAPQJRHwSvh/bVKFJSMQ1ycDgk9HHErrmJdDVnSxctTZPeFyT3ooVjloSSw/9IaPknWtQC7GxrBToCCFwpeSkjtq4B2pJJC4SigsVkmMQSWkAkEjLvTi4qRLZ4Fj6VSnWcyo0seHElp1zzGmXFJuXt23Nj0sUzo6rZ/C4QHsPNruC8a3iwbcLiHUmvL2gAtJEOg8HDn4BbqdiqyOFYbE2W7FVW0mPY17vd6QuAcYkgFoOcDQqra5X25dY08ZSqwCKTrjcYEWkfOfBEpUhV32aWn7Nan6eIaDlk2mTlx1cE+z2cMB61d5HYxoPxPwXobsXSrsvY7vEZgkaGMwotyxjlk0VKCTMa32d0Ac6taOXUB87Vf7A2FTwl3Qmp1wLiXzMTGkc1Zz9hKZ9yESk2qYkqfRJp4l/B58c/ipDcc/jB8P7qAGdo8F0A81k4o1UmTvyz9kIUXNCWqK2Z5hsz2b1nQa9RtMZS1nXfmJicgD5rZbJ3VwlCIpNcWx16oD3EkwDnkPABXtQ84PdqJ7tUmRrzjXtj781q5NmVJDbBnHD0zOiW05nldl2yNfVBH9/hl5rrTHD75qRiHmc+CF31/tP0K7A4f8ASBCAJ4d//S6aZHyTIxtM1GMuF7zDeOepmNNOKqNp7yGnWNIAdRwDjMyP0gOXqrjCUnSE5RStl8ADr/b7+i4DGunA8E9RxVM0m1BBaWzmkUMZh6gNhJOhaDo6M256HvWW1eTSvpnCkuy++CdbhnEdUEi4jVugMTw5Sqzb9SpSltMXvgmT7jcpBdJGWvkU41J0iZWlbJbnAkDidOZy4DiljDOn3T5LyurvFY/pn1LXkggjWRpDR3L0XYG/GHrUmuqFzHkZ9QwY/SHIFaZovH47Jx1Pz0WAwz9bT5Ljqbm5wRzkJOJ32wjB77j2dHUn+lZXenf7D1GdHbVtcGlxDYc0ggxmQPisYybfZpKMUumaU4psgXtk6CROemSlUaD3THDnxWLo7+YKm1gZQeYADc23ZcSuYb2h1TcGspmXG1rrnOAjS4ET5cU3J/BKS+TZMBIMQYJBgyJ5Loouyge9p4TOvcsZh/aTUsd/h0mWmItf5+8o+0PaDWIYR0LQZzDc8pB95xA05IuQ/ab/APJXaFufDMLv/j3zkPVeZn2gVrwTWZA5NYfPL4KaPaO8k/8AsMb/AKUx6Zo9we00+9NR2Gw76gzIBi3geZngF4FWqurVHPeS4ucSScz2ZrVbzb04jFNLHVwWHIhgtu5g28Dy0VJsbZjsRWZQpBt9R0NuNrZgnM9wK1hJ12LpeBilSLiGtBceAaCSY7BmVu93/Z497RUr1DSORDGQagBE9YnJp7M1tN1Nxhs9hqPc2pXMhzhIDWmOoye7M6lXLm8R9EuS/AOFeRnAYFlJtrBGkk+8SOJPFSCmfFBAU0Fj0rhP3yTbXFLD+eSKCwz5JDqh5Jeuh++5JN3ePvghAxN55/fkhJj7zQn0TbJ9QQIdl25DSPvxUavWDTB14QCeeZjT+yqtqb74YW3sqwc8ms4HL9JUe1d+qLKtV1KnV6Y0wKd5aGAEe9kT3qIv7Ll+Gl2rtVtJpNrnnI9UD3eBdMZZajkuUNoseBBhxFzA6QHCSI75BXme1N+ar6YApsaRFxJc67OY4a5eSq8dtytiYdVeGtY0Q1gDBIJtAt4DtV3GiO7PWtsbVbSNNrBc4lpe0SXBsEnLz81kd897W3Gi1w6JrgQGzc7LQxwknyWA2lXL3BzqhcSBMuLj8VErlhJLZGeQI4d/NOMq8LsHG/LNC3e+owjoZEAgOORAJkgaquxG3qznEyA4nMgZkz2qrbUIgjguPdJnn4I3m3dj0ivgvsPtCpaGnEOaXGSBULWicswDAU2lhiwXNN1vW6rhJOZmQdfr2LJygOUNWOj1LY+89Zgs6cg3OkPhwAnLXv8AMKo3m3oxTg6m+q3rUw1xsAkF1wbl7uQmVh+mdzKVXxT3mXOk+HySUaH2JowHSRcZkycz3q4/867KG8M8/hlkqS5FyvoT7L5+8TuDGgd5J81Fx21jUbba1o7JJPmqu5Eo6ChdyC6dUhCFQCpQk3ITChUolJQiwFSp2ycaaNanVGtOox4ExJaQY7slXylAoA+kN2t6MPtCmLTFQg3Uz7zY1M8eHmpDsCcyJEGIInRfO2x8eaNS4ciJmInQ5coXouy9/MRRpG5zKoDol8lwAyiQ4SMljTi+i9k/9R6DRoOcMw5ucdYa9scl2rgoMAk88tFiD7SHvY0tZTDrtetFvFpbOZ8UtvtDq3ZspNA1BD5Pdmi5B7DbN2eSJ+SS7APj6/NUNHfwnMUmlsCXB5aJ7AQVXYj2iO6V0UP8MBur87pJOjdIjyRtMPYax2DcOST0bvsqlwW/lBzQ57X3GQYtLWgHvCfx++OE6OOkcC4ESKbpGWR0hG0g1h9lqzDuIkHI9oQszX30wlx/xHD/AE3ITti9piN43Etmc4Z5QVmcech4IQmiSJinHnx+SYQhWgBcK6hACUIQgaBCEKRghCEwBCEJACEIQAIQhMQIQhMZ0LqEIEcK6hCBCkui8gwCYMyJ1QhIDgquAyJHiVeXktpkkkmmJJMk5kIQk/AidgXHo3Z8B8VPqHqUvBcQpAiPEVXAZC0HxnVIx/5kd/zQhAimxx67vD4BCEIGf//Z"/>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normAutofit fontScale="90000"/>
          </a:bodyPr>
          <a:lstStyle/>
          <a:p>
            <a:r>
              <a:rPr lang="en-US" dirty="0" smtClean="0"/>
              <a:t>The Rate </a:t>
            </a:r>
            <a:r>
              <a:rPr lang="en-US" dirty="0"/>
              <a:t>of Warming </a:t>
            </a:r>
            <a:r>
              <a:rPr lang="en-US" dirty="0" smtClean="0"/>
              <a:t>varies around </a:t>
            </a:r>
            <a:r>
              <a:rPr lang="en-US" dirty="0"/>
              <a:t>the </a:t>
            </a:r>
            <a:r>
              <a:rPr lang="en-US" dirty="0" smtClean="0"/>
              <a:t>world</a:t>
            </a:r>
            <a:endParaRPr lang="en-US" dirty="0"/>
          </a:p>
        </p:txBody>
      </p:sp>
      <p:sp>
        <p:nvSpPr>
          <p:cNvPr id="4" name="Rectangle 3"/>
          <p:cNvSpPr/>
          <p:nvPr/>
        </p:nvSpPr>
        <p:spPr>
          <a:xfrm>
            <a:off x="8206176" y="6602928"/>
            <a:ext cx="1768433" cy="261610"/>
          </a:xfrm>
          <a:prstGeom prst="rect">
            <a:avLst/>
          </a:prstGeom>
        </p:spPr>
        <p:txBody>
          <a:bodyPr wrap="none">
            <a:spAutoFit/>
          </a:bodyPr>
          <a:lstStyle/>
          <a:p>
            <a:r>
              <a:rPr lang="en-US" sz="1100" dirty="0"/>
              <a:t>Dataset: NOAA </a:t>
            </a:r>
            <a:r>
              <a:rPr lang="en-US" sz="1100" dirty="0" err="1"/>
              <a:t>GlobalTemp</a:t>
            </a:r>
            <a:endParaRPr lang="en-US" sz="1100" dirty="0"/>
          </a:p>
        </p:txBody>
      </p:sp>
      <p:sp>
        <p:nvSpPr>
          <p:cNvPr id="6" name="Left Arrow 5"/>
          <p:cNvSpPr/>
          <p:nvPr/>
        </p:nvSpPr>
        <p:spPr>
          <a:xfrm>
            <a:off x="4377281" y="1912347"/>
            <a:ext cx="127416" cy="157397"/>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Left Arrow 11"/>
          <p:cNvSpPr/>
          <p:nvPr/>
        </p:nvSpPr>
        <p:spPr>
          <a:xfrm>
            <a:off x="8889379" y="1885013"/>
            <a:ext cx="127416" cy="157397"/>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4498" y="5160156"/>
            <a:ext cx="2286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8498" y="5160156"/>
            <a:ext cx="2286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6" descr="http://www.earthtimes.org/newsimage/arctic-sea-ice-loss-lets-pacific-sea-life-atlantic_266.jp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5160156"/>
            <a:ext cx="2286000" cy="914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831236" y="6074557"/>
            <a:ext cx="2038662" cy="276999"/>
          </a:xfrm>
          <a:prstGeom prst="rect">
            <a:avLst/>
          </a:prstGeom>
        </p:spPr>
        <p:txBody>
          <a:bodyPr wrap="square" lIns="0">
            <a:spAutoFit/>
          </a:bodyPr>
          <a:lstStyle/>
          <a:p>
            <a:r>
              <a:rPr lang="en-US" sz="1200" b="1" dirty="0">
                <a:solidFill>
                  <a:schemeClr val="bg2"/>
                </a:solidFill>
                <a:latin typeface="Calibri" panose="020F0502020204030204" pitchFamily="34" charset="0"/>
              </a:rPr>
              <a:t>Arctic: </a:t>
            </a:r>
            <a:r>
              <a:rPr lang="en-US" sz="1200" b="1" dirty="0">
                <a:solidFill>
                  <a:srgbClr val="C00000"/>
                </a:solidFill>
                <a:latin typeface="Calibri" panose="020F0502020204030204" pitchFamily="34" charset="0"/>
              </a:rPr>
              <a:t>0.72°F / decade</a:t>
            </a:r>
          </a:p>
        </p:txBody>
      </p:sp>
      <p:sp>
        <p:nvSpPr>
          <p:cNvPr id="8" name="Rectangle 7"/>
          <p:cNvSpPr/>
          <p:nvPr/>
        </p:nvSpPr>
        <p:spPr>
          <a:xfrm>
            <a:off x="1523999" y="5137911"/>
            <a:ext cx="2143594" cy="1077218"/>
          </a:xfrm>
          <a:prstGeom prst="rect">
            <a:avLst/>
          </a:prstGeom>
        </p:spPr>
        <p:txBody>
          <a:bodyPr wrap="square">
            <a:spAutoFit/>
          </a:bodyPr>
          <a:lstStyle/>
          <a:p>
            <a:pPr algn="r"/>
            <a:r>
              <a:rPr lang="en-US" sz="1600" dirty="0">
                <a:solidFill>
                  <a:srgbClr val="29467C"/>
                </a:solidFill>
                <a:latin typeface="Calibri" panose="020F0502020204030204" pitchFamily="34" charset="0"/>
              </a:rPr>
              <a:t>In the past half century, temperatures in these major zones increased by:</a:t>
            </a:r>
          </a:p>
        </p:txBody>
      </p:sp>
      <p:sp>
        <p:nvSpPr>
          <p:cNvPr id="23" name="Rectangle 22"/>
          <p:cNvSpPr/>
          <p:nvPr/>
        </p:nvSpPr>
        <p:spPr>
          <a:xfrm>
            <a:off x="6117236" y="6074556"/>
            <a:ext cx="2286000" cy="276999"/>
          </a:xfrm>
          <a:prstGeom prst="rect">
            <a:avLst/>
          </a:prstGeom>
        </p:spPr>
        <p:txBody>
          <a:bodyPr wrap="square" lIns="0">
            <a:spAutoFit/>
          </a:bodyPr>
          <a:lstStyle/>
          <a:p>
            <a:r>
              <a:rPr lang="en-US" sz="1200" b="1" dirty="0">
                <a:solidFill>
                  <a:schemeClr val="bg2"/>
                </a:solidFill>
                <a:latin typeface="Calibri" panose="020F0502020204030204" pitchFamily="34" charset="0"/>
              </a:rPr>
              <a:t>Land surface: </a:t>
            </a:r>
            <a:r>
              <a:rPr lang="en-US" sz="1200" b="1" dirty="0">
                <a:solidFill>
                  <a:srgbClr val="C00000"/>
                </a:solidFill>
                <a:latin typeface="Calibri" panose="020F0502020204030204" pitchFamily="34" charset="0"/>
              </a:rPr>
              <a:t>0.43°F / decade</a:t>
            </a:r>
          </a:p>
        </p:txBody>
      </p:sp>
      <p:sp>
        <p:nvSpPr>
          <p:cNvPr id="24" name="Rectangle 23"/>
          <p:cNvSpPr/>
          <p:nvPr/>
        </p:nvSpPr>
        <p:spPr>
          <a:xfrm>
            <a:off x="8382000" y="6074557"/>
            <a:ext cx="2286000" cy="276999"/>
          </a:xfrm>
          <a:prstGeom prst="rect">
            <a:avLst/>
          </a:prstGeom>
        </p:spPr>
        <p:txBody>
          <a:bodyPr wrap="square" lIns="0">
            <a:spAutoFit/>
          </a:bodyPr>
          <a:lstStyle/>
          <a:p>
            <a:r>
              <a:rPr lang="en-US" sz="1200" b="1" dirty="0">
                <a:solidFill>
                  <a:schemeClr val="bg2"/>
                </a:solidFill>
                <a:latin typeface="Calibri" panose="020F0502020204030204" pitchFamily="34" charset="0"/>
              </a:rPr>
              <a:t>Sea surface: </a:t>
            </a:r>
            <a:r>
              <a:rPr lang="en-US" sz="1200" b="1" dirty="0">
                <a:solidFill>
                  <a:srgbClr val="C00000"/>
                </a:solidFill>
                <a:latin typeface="Calibri" panose="020F0502020204030204" pitchFamily="34" charset="0"/>
              </a:rPr>
              <a:t>0.22°F / decade</a:t>
            </a:r>
          </a:p>
        </p:txBody>
      </p:sp>
    </p:spTree>
    <p:extLst>
      <p:ext uri="{BB962C8B-B14F-4D97-AF65-F5344CB8AC3E}">
        <p14:creationId xmlns:p14="http://schemas.microsoft.com/office/powerpoint/2010/main" val="62321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0" y="274638"/>
            <a:ext cx="12192000" cy="1438415"/>
          </a:xfrm>
          <a:prstGeom prst="rect">
            <a:avLst/>
          </a:prstGeom>
          <a:noFill/>
          <a:ln>
            <a:noFill/>
          </a:ln>
        </p:spPr>
        <p:txBody>
          <a:bodyPr vert="horz" lIns="91425" tIns="45700" rIns="91425" bIns="45700" rtlCol="0" anchor="ctr" anchorCtr="0">
            <a:noAutofit/>
          </a:bodyPr>
          <a:lstStyle/>
          <a:p>
            <a:pPr algn="ctr">
              <a:spcBef>
                <a:spcPts val="0"/>
              </a:spcBef>
              <a:buSzPct val="25000"/>
            </a:pPr>
            <a:r>
              <a:rPr lang="en-US" sz="4100" b="1" dirty="0" smtClean="0">
                <a:solidFill>
                  <a:srgbClr val="253D75"/>
                </a:solidFill>
                <a:latin typeface="Calibri"/>
                <a:ea typeface="Calibri"/>
                <a:cs typeface="Calibri"/>
                <a:sym typeface="Calibri"/>
              </a:rPr>
              <a:t>… and around the country</a:t>
            </a:r>
            <a:endParaRPr lang="en-US" sz="4100" b="1" dirty="0">
              <a:solidFill>
                <a:srgbClr val="253D75"/>
              </a:solidFill>
              <a:latin typeface="Calibri"/>
              <a:ea typeface="Calibri"/>
              <a:cs typeface="Calibri"/>
              <a:sym typeface="Calibri"/>
            </a:endParaRPr>
          </a:p>
        </p:txBody>
      </p:sp>
      <p:pic>
        <p:nvPicPr>
          <p:cNvPr id="2050" name="Picture 2" descr="H:\Sending\CS_Net_Change_in_Ann_Temp_12910_v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037" y="1464197"/>
            <a:ext cx="6976887" cy="53938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584217" y="5748804"/>
            <a:ext cx="3607783" cy="630942"/>
          </a:xfrm>
          <a:prstGeom prst="rect">
            <a:avLst/>
          </a:prstGeom>
          <a:noFill/>
        </p:spPr>
        <p:txBody>
          <a:bodyPr wrap="none" rtlCol="0">
            <a:spAutoFit/>
          </a:bodyPr>
          <a:lstStyle/>
          <a:p>
            <a:r>
              <a:rPr lang="en-US" dirty="0" smtClean="0"/>
              <a:t>National Climate Assessment:</a:t>
            </a:r>
          </a:p>
          <a:p>
            <a:r>
              <a:rPr lang="en-US" sz="1600" dirty="0">
                <a:hlinkClick r:id="rId4"/>
              </a:rPr>
              <a:t>http://</a:t>
            </a:r>
            <a:r>
              <a:rPr lang="en-US" sz="1600" dirty="0" smtClean="0">
                <a:hlinkClick r:id="rId4"/>
              </a:rPr>
              <a:t>nca2014.globalchange.gov/report</a:t>
            </a:r>
            <a:r>
              <a:rPr lang="en-US" sz="1600" dirty="0" smtClean="0"/>
              <a:t> </a:t>
            </a:r>
            <a:endParaRPr lang="en-US" sz="1600" dirty="0"/>
          </a:p>
        </p:txBody>
      </p:sp>
    </p:spTree>
    <p:extLst>
      <p:ext uri="{BB962C8B-B14F-4D97-AF65-F5344CB8AC3E}">
        <p14:creationId xmlns:p14="http://schemas.microsoft.com/office/powerpoint/2010/main" val="1115744734"/>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Variability still plays a role!</a:t>
            </a:r>
            <a:endParaRPr lang="en-US" dirty="0"/>
          </a:p>
        </p:txBody>
      </p:sp>
      <p:sp>
        <p:nvSpPr>
          <p:cNvPr id="9" name="TextBox 8"/>
          <p:cNvSpPr txBox="1"/>
          <p:nvPr/>
        </p:nvSpPr>
        <p:spPr>
          <a:xfrm>
            <a:off x="0" y="2001793"/>
            <a:ext cx="3251590" cy="2677656"/>
          </a:xfrm>
          <a:prstGeom prst="rect">
            <a:avLst/>
          </a:prstGeom>
          <a:noFill/>
        </p:spPr>
        <p:txBody>
          <a:bodyPr wrap="square" rtlCol="0">
            <a:spAutoFit/>
          </a:bodyPr>
          <a:lstStyle/>
          <a:p>
            <a:r>
              <a:rPr lang="en-US" sz="2400" dirty="0"/>
              <a:t>Months with La Niña sea-surface temperature conditions in </a:t>
            </a:r>
            <a:r>
              <a:rPr lang="en-US" sz="2400" dirty="0" smtClean="0">
                <a:solidFill>
                  <a:srgbClr val="2E6EBC"/>
                </a:solidFill>
              </a:rPr>
              <a:t>blue</a:t>
            </a:r>
          </a:p>
          <a:p>
            <a:endParaRPr lang="en-US" sz="2400" dirty="0">
              <a:solidFill>
                <a:srgbClr val="2E6EBC"/>
              </a:solidFill>
            </a:endParaRPr>
          </a:p>
          <a:p>
            <a:r>
              <a:rPr lang="en-US" sz="2400" dirty="0"/>
              <a:t>Months with El Niño sea-surface temperature conditions in </a:t>
            </a:r>
            <a:r>
              <a:rPr lang="en-US" sz="2400" dirty="0">
                <a:solidFill>
                  <a:srgbClr val="C00000"/>
                </a:solidFill>
              </a:rPr>
              <a:t>red</a:t>
            </a:r>
          </a:p>
        </p:txBody>
      </p:sp>
      <p:sp>
        <p:nvSpPr>
          <p:cNvPr id="10" name="TextBox 9"/>
          <p:cNvSpPr txBox="1"/>
          <p:nvPr/>
        </p:nvSpPr>
        <p:spPr>
          <a:xfrm>
            <a:off x="4623868" y="6490138"/>
            <a:ext cx="3441607" cy="276999"/>
          </a:xfrm>
          <a:prstGeom prst="rect">
            <a:avLst/>
          </a:prstGeom>
          <a:noFill/>
        </p:spPr>
        <p:txBody>
          <a:bodyPr wrap="square" rtlCol="0">
            <a:spAutoFit/>
          </a:bodyPr>
          <a:lstStyle/>
          <a:p>
            <a:pPr algn="r"/>
            <a:r>
              <a:rPr lang="en-US" sz="1200" dirty="0">
                <a:hlinkClick r:id="rId2"/>
              </a:rPr>
              <a:t>http://www.ncdc.noaa.gov/sotc/global</a:t>
            </a:r>
            <a:r>
              <a:rPr lang="en-US" sz="1200" dirty="0" smtClean="0">
                <a:hlinkClick r:id="rId2"/>
              </a:rPr>
              <a:t>/</a:t>
            </a:r>
            <a:r>
              <a:rPr lang="en-US" sz="1200" dirty="0" smtClean="0"/>
              <a:t> </a:t>
            </a:r>
            <a:endParaRPr lang="en-US" sz="1200"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51590" y="1690688"/>
            <a:ext cx="8806656" cy="4836587"/>
          </a:xfrm>
          <a:prstGeom prst="rect">
            <a:avLst/>
          </a:prstGeom>
        </p:spPr>
      </p:pic>
    </p:spTree>
    <p:extLst>
      <p:ext uri="{BB962C8B-B14F-4D97-AF65-F5344CB8AC3E}">
        <p14:creationId xmlns:p14="http://schemas.microsoft.com/office/powerpoint/2010/main" val="36755288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datasets</a:t>
            </a:r>
            <a:endParaRPr lang="en-US" dirty="0"/>
          </a:p>
        </p:txBody>
      </p:sp>
      <p:grpSp>
        <p:nvGrpSpPr>
          <p:cNvPr id="4" name="Group 3"/>
          <p:cNvGrpSpPr/>
          <p:nvPr/>
        </p:nvGrpSpPr>
        <p:grpSpPr>
          <a:xfrm>
            <a:off x="734626" y="1847189"/>
            <a:ext cx="10796974" cy="4316544"/>
            <a:chOff x="2360226" y="2253588"/>
            <a:chExt cx="4400550" cy="1516451"/>
          </a:xfrm>
        </p:grpSpPr>
        <p:grpSp>
          <p:nvGrpSpPr>
            <p:cNvPr id="5" name="Group 4"/>
            <p:cNvGrpSpPr/>
            <p:nvPr/>
          </p:nvGrpSpPr>
          <p:grpSpPr>
            <a:xfrm>
              <a:off x="2360226" y="2253588"/>
              <a:ext cx="4400550" cy="1516451"/>
              <a:chOff x="-292100" y="4077792"/>
              <a:chExt cx="2651760" cy="1028507"/>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2996"/>
              <a:stretch/>
            </p:blipFill>
            <p:spPr bwMode="auto">
              <a:xfrm>
                <a:off x="-292100" y="4077792"/>
                <a:ext cx="2651760" cy="93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7737"/>
              <a:stretch/>
            </p:blipFill>
            <p:spPr bwMode="auto">
              <a:xfrm>
                <a:off x="-292100" y="4982356"/>
                <a:ext cx="2651760" cy="123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rot="16200000">
              <a:off x="1938835" y="2841021"/>
              <a:ext cx="1300952" cy="338692"/>
            </a:xfrm>
            <a:prstGeom prst="rect">
              <a:avLst/>
            </a:prstGeom>
            <a:noFill/>
          </p:spPr>
          <p:txBody>
            <a:bodyPr wrap="none" rtlCol="0">
              <a:spAutoFit/>
            </a:bodyPr>
            <a:lstStyle/>
            <a:p>
              <a:r>
                <a:rPr lang="en-US" sz="2400" dirty="0"/>
                <a:t>Anomalies from 1981–2010 </a:t>
              </a:r>
            </a:p>
            <a:p>
              <a:pPr algn="ctr"/>
              <a:r>
                <a:rPr lang="en-US" sz="2400" dirty="0"/>
                <a:t>(°C)</a:t>
              </a:r>
            </a:p>
          </p:txBody>
        </p:sp>
      </p:grpSp>
    </p:spTree>
    <p:extLst>
      <p:ext uri="{BB962C8B-B14F-4D97-AF65-F5344CB8AC3E}">
        <p14:creationId xmlns:p14="http://schemas.microsoft.com/office/powerpoint/2010/main" val="17499178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rest of the story:</a:t>
            </a:r>
            <a:br>
              <a:rPr lang="en-US" dirty="0" smtClean="0"/>
            </a:br>
            <a:r>
              <a:rPr lang="en-US" sz="4900" dirty="0" smtClean="0"/>
              <a:t>adjustments </a:t>
            </a:r>
            <a:r>
              <a:rPr lang="en-US" sz="4900" i="1" dirty="0" smtClean="0"/>
              <a:t>reduce</a:t>
            </a:r>
            <a:r>
              <a:rPr lang="en-US" sz="4900" dirty="0" smtClean="0"/>
              <a:t> the warming rate</a:t>
            </a:r>
            <a:endParaRPr lang="en-US" dirty="0"/>
          </a:p>
        </p:txBody>
      </p:sp>
      <p:sp>
        <p:nvSpPr>
          <p:cNvPr id="4" name="TextBox 3"/>
          <p:cNvSpPr txBox="1"/>
          <p:nvPr/>
        </p:nvSpPr>
        <p:spPr>
          <a:xfrm>
            <a:off x="9846674" y="5470634"/>
            <a:ext cx="2211244" cy="677108"/>
          </a:xfrm>
          <a:prstGeom prst="rect">
            <a:avLst/>
          </a:prstGeom>
          <a:noFill/>
        </p:spPr>
        <p:txBody>
          <a:bodyPr wrap="square" lIns="45720" rIns="45720" rtlCol="0">
            <a:spAutoFit/>
          </a:bodyPr>
          <a:lstStyle/>
          <a:p>
            <a:r>
              <a:rPr lang="en-US" dirty="0" smtClean="0"/>
              <a:t>relative </a:t>
            </a:r>
            <a:r>
              <a:rPr lang="en-US" dirty="0"/>
              <a:t>to a common </a:t>
            </a:r>
            <a:r>
              <a:rPr lang="en-US" dirty="0" smtClean="0"/>
              <a:t>1951-80 </a:t>
            </a:r>
            <a:r>
              <a:rPr lang="en-US" dirty="0"/>
              <a:t>base period</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256428" y="1690688"/>
            <a:ext cx="7590246" cy="4846320"/>
          </a:xfrm>
          <a:prstGeom prst="rect">
            <a:avLst/>
          </a:prstGeom>
        </p:spPr>
      </p:pic>
    </p:spTree>
    <p:extLst>
      <p:ext uri="{BB962C8B-B14F-4D97-AF65-F5344CB8AC3E}">
        <p14:creationId xmlns:p14="http://schemas.microsoft.com/office/powerpoint/2010/main" val="16627469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Today</a:t>
            </a:r>
            <a:endParaRPr lang="en-US" dirty="0"/>
          </a:p>
        </p:txBody>
      </p:sp>
      <p:sp>
        <p:nvSpPr>
          <p:cNvPr id="9" name="Content Placeholder 8"/>
          <p:cNvSpPr>
            <a:spLocks noGrp="1"/>
          </p:cNvSpPr>
          <p:nvPr>
            <p:ph idx="1"/>
          </p:nvPr>
        </p:nvSpPr>
        <p:spPr>
          <a:xfrm>
            <a:off x="838200" y="1825625"/>
            <a:ext cx="5441576" cy="4351339"/>
          </a:xfrm>
        </p:spPr>
        <p:txBody>
          <a:bodyPr>
            <a:normAutofit fontScale="85000" lnSpcReduction="10000"/>
          </a:bodyPr>
          <a:lstStyle/>
          <a:p>
            <a:r>
              <a:rPr lang="en-US" dirty="0" smtClean="0"/>
              <a:t>Hello from NCEI</a:t>
            </a:r>
          </a:p>
          <a:p>
            <a:r>
              <a:rPr lang="en-US" dirty="0" smtClean="0"/>
              <a:t>How do we know climate is changing?</a:t>
            </a:r>
          </a:p>
          <a:p>
            <a:r>
              <a:rPr lang="en-US" dirty="0" smtClean="0"/>
              <a:t>How do we know humans are driving today’s changes?</a:t>
            </a:r>
            <a:endParaRPr lang="en-US" dirty="0" smtClean="0"/>
          </a:p>
          <a:p>
            <a:r>
              <a:rPr lang="en-US" dirty="0" smtClean="0"/>
              <a:t>What are some of the impacts?</a:t>
            </a:r>
          </a:p>
          <a:p>
            <a:pPr lvl="1"/>
            <a:r>
              <a:rPr lang="en-US" dirty="0" smtClean="0"/>
              <a:t>On weather</a:t>
            </a:r>
          </a:p>
          <a:p>
            <a:pPr lvl="1"/>
            <a:r>
              <a:rPr lang="en-US" dirty="0" smtClean="0"/>
              <a:t>On humans and human systems</a:t>
            </a:r>
          </a:p>
          <a:p>
            <a:pPr lvl="1"/>
            <a:r>
              <a:rPr lang="en-US" dirty="0" smtClean="0"/>
              <a:t>On living systems</a:t>
            </a:r>
            <a:endParaRPr lang="en-US" dirty="0" smtClean="0"/>
          </a:p>
          <a:p>
            <a:r>
              <a:rPr lang="en-US" dirty="0" smtClean="0"/>
              <a:t>Story</a:t>
            </a:r>
            <a:endParaRPr lang="en-US" dirty="0" smtClean="0"/>
          </a:p>
          <a:p>
            <a:pPr marL="0" indent="0">
              <a:buNone/>
            </a:pPr>
            <a:endParaRPr lang="en-US" dirty="0" smtClean="0"/>
          </a:p>
        </p:txBody>
      </p:sp>
      <p:sp>
        <p:nvSpPr>
          <p:cNvPr id="2" name="Rectangle 1"/>
          <p:cNvSpPr/>
          <p:nvPr/>
        </p:nvSpPr>
        <p:spPr>
          <a:xfrm>
            <a:off x="8752914" y="2559639"/>
            <a:ext cx="3328250" cy="2677656"/>
          </a:xfrm>
          <a:prstGeom prst="rect">
            <a:avLst/>
          </a:prstGeom>
        </p:spPr>
        <p:txBody>
          <a:bodyPr wrap="square">
            <a:spAutoFit/>
          </a:bodyPr>
          <a:lstStyle/>
          <a:p>
            <a:r>
              <a:rPr lang="en-US" sz="2800" dirty="0" smtClean="0"/>
              <a:t>Related Resources </a:t>
            </a:r>
            <a:r>
              <a:rPr lang="en-US" sz="2800" dirty="0"/>
              <a:t>from NOAA and our </a:t>
            </a:r>
            <a:r>
              <a:rPr lang="en-US" sz="2800" dirty="0" smtClean="0"/>
              <a:t>partners – </a:t>
            </a:r>
          </a:p>
          <a:p>
            <a:r>
              <a:rPr lang="en-US" sz="2800" dirty="0" smtClean="0"/>
              <a:t>Where does all this come from and how can folks get to it?</a:t>
            </a:r>
            <a:endParaRPr lang="en-US" sz="2800" dirty="0"/>
          </a:p>
        </p:txBody>
      </p:sp>
      <p:sp>
        <p:nvSpPr>
          <p:cNvPr id="3" name="Right Brace 2"/>
          <p:cNvSpPr/>
          <p:nvPr/>
        </p:nvSpPr>
        <p:spPr>
          <a:xfrm>
            <a:off x="7786255" y="1825625"/>
            <a:ext cx="803563" cy="4145684"/>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234300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25412"/>
          <a:stretch/>
        </p:blipFill>
        <p:spPr>
          <a:xfrm>
            <a:off x="592489" y="1430448"/>
            <a:ext cx="5285232" cy="5115208"/>
          </a:xfrm>
          <a:prstGeom prst="rect">
            <a:avLst/>
          </a:prstGeom>
        </p:spPr>
      </p:pic>
      <p:sp>
        <p:nvSpPr>
          <p:cNvPr id="9" name="Title 8"/>
          <p:cNvSpPr>
            <a:spLocks noGrp="1"/>
          </p:cNvSpPr>
          <p:nvPr>
            <p:ph type="title"/>
          </p:nvPr>
        </p:nvSpPr>
        <p:spPr/>
        <p:txBody>
          <a:bodyPr>
            <a:normAutofit fontScale="90000"/>
          </a:bodyPr>
          <a:lstStyle/>
          <a:p>
            <a:r>
              <a:rPr lang="en-US" dirty="0"/>
              <a:t>Greenhouse Gases Reach New Record Highs</a:t>
            </a: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2346" y="1840850"/>
            <a:ext cx="5486400" cy="3504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992346" y="5418667"/>
            <a:ext cx="5486400" cy="1020066"/>
          </a:xfrm>
          <a:prstGeom prst="rect">
            <a:avLst/>
          </a:prstGeom>
        </p:spPr>
        <p:txBody>
          <a:bodyPr wrap="square">
            <a:normAutofit fontScale="47500" lnSpcReduction="20000"/>
          </a:bodyPr>
          <a:lstStyle/>
          <a:p>
            <a:pPr marL="228600" lvl="0" indent="-228600">
              <a:lnSpc>
                <a:spcPct val="90000"/>
              </a:lnSpc>
              <a:spcBef>
                <a:spcPts val="1000"/>
              </a:spcBef>
              <a:buFont typeface="Arial"/>
              <a:buChar char="•"/>
            </a:pPr>
            <a:r>
              <a:rPr lang="en-US" sz="3600" dirty="0" smtClean="0">
                <a:solidFill>
                  <a:srgbClr val="4472C4">
                    <a:lumMod val="50000"/>
                  </a:srgbClr>
                </a:solidFill>
              </a:rPr>
              <a:t>Radiative forcing from GHGs now 2.98 W/m2 above preindustrial times, up 38% since 1990 and 2% increase over 2014</a:t>
            </a:r>
            <a:r>
              <a:rPr lang="en-US" sz="3600" dirty="0">
                <a:solidFill>
                  <a:srgbClr val="4472C4">
                    <a:lumMod val="50000"/>
                  </a:srgbClr>
                </a:solidFill>
              </a:rPr>
              <a:t>. </a:t>
            </a:r>
            <a:endParaRPr lang="en-US" sz="3600" dirty="0" smtClean="0">
              <a:solidFill>
                <a:srgbClr val="4472C4">
                  <a:lumMod val="50000"/>
                </a:srgbClr>
              </a:solidFill>
            </a:endParaRPr>
          </a:p>
          <a:p>
            <a:pPr marL="228600" lvl="0" indent="-228600">
              <a:lnSpc>
                <a:spcPct val="90000"/>
              </a:lnSpc>
              <a:spcBef>
                <a:spcPts val="1000"/>
              </a:spcBef>
              <a:buFont typeface="Arial"/>
              <a:buChar char="•"/>
            </a:pPr>
            <a:r>
              <a:rPr lang="en-US" sz="3600" dirty="0" smtClean="0">
                <a:solidFill>
                  <a:srgbClr val="4472C4">
                    <a:lumMod val="50000"/>
                  </a:srgbClr>
                </a:solidFill>
              </a:rPr>
              <a:t>CO</a:t>
            </a:r>
            <a:r>
              <a:rPr lang="en-US" sz="3600" baseline="-25000" dirty="0" smtClean="0">
                <a:solidFill>
                  <a:srgbClr val="4472C4">
                    <a:lumMod val="50000"/>
                  </a:srgbClr>
                </a:solidFill>
              </a:rPr>
              <a:t>2</a:t>
            </a:r>
            <a:r>
              <a:rPr lang="en-US" sz="3600" dirty="0" smtClean="0">
                <a:solidFill>
                  <a:srgbClr val="4472C4">
                    <a:lumMod val="50000"/>
                  </a:srgbClr>
                </a:solidFill>
              </a:rPr>
              <a:t> </a:t>
            </a:r>
            <a:r>
              <a:rPr lang="en-US" sz="3600" dirty="0">
                <a:solidFill>
                  <a:srgbClr val="4472C4">
                    <a:lumMod val="50000"/>
                  </a:srgbClr>
                </a:solidFill>
              </a:rPr>
              <a:t>contributes to about 2/3 of this forcing. </a:t>
            </a:r>
          </a:p>
        </p:txBody>
      </p:sp>
      <p:sp>
        <p:nvSpPr>
          <p:cNvPr id="4" name="TextBox 3"/>
          <p:cNvSpPr txBox="1"/>
          <p:nvPr/>
        </p:nvSpPr>
        <p:spPr>
          <a:xfrm>
            <a:off x="3631715" y="2733746"/>
            <a:ext cx="1863011" cy="384721"/>
          </a:xfrm>
          <a:prstGeom prst="rect">
            <a:avLst/>
          </a:prstGeom>
          <a:noFill/>
        </p:spPr>
        <p:txBody>
          <a:bodyPr wrap="none" rtlCol="0">
            <a:spAutoFit/>
          </a:bodyPr>
          <a:lstStyle/>
          <a:p>
            <a:r>
              <a:rPr lang="en-US" dirty="0" smtClean="0"/>
              <a:t>2016: </a:t>
            </a:r>
            <a:r>
              <a:rPr lang="en-US" b="1" dirty="0" smtClean="0"/>
              <a:t>402.9</a:t>
            </a:r>
            <a:r>
              <a:rPr lang="en-US" dirty="0" smtClean="0"/>
              <a:t> ppm</a:t>
            </a:r>
            <a:endParaRPr lang="en-US" dirty="0"/>
          </a:p>
        </p:txBody>
      </p:sp>
      <p:sp>
        <p:nvSpPr>
          <p:cNvPr id="6" name="Rectangle 5"/>
          <p:cNvSpPr/>
          <p:nvPr/>
        </p:nvSpPr>
        <p:spPr>
          <a:xfrm>
            <a:off x="3573205" y="4425477"/>
            <a:ext cx="1915909" cy="384721"/>
          </a:xfrm>
          <a:prstGeom prst="rect">
            <a:avLst/>
          </a:prstGeom>
        </p:spPr>
        <p:txBody>
          <a:bodyPr wrap="none">
            <a:spAutoFit/>
          </a:bodyPr>
          <a:lstStyle/>
          <a:p>
            <a:r>
              <a:rPr lang="en-US" dirty="0" smtClean="0"/>
              <a:t>2016: 1843.0 </a:t>
            </a:r>
            <a:r>
              <a:rPr lang="en-US" dirty="0"/>
              <a:t>ppb</a:t>
            </a:r>
          </a:p>
        </p:txBody>
      </p:sp>
      <p:sp>
        <p:nvSpPr>
          <p:cNvPr id="7" name="Rectangle 6"/>
          <p:cNvSpPr/>
          <p:nvPr/>
        </p:nvSpPr>
        <p:spPr>
          <a:xfrm>
            <a:off x="3662973" y="5976145"/>
            <a:ext cx="1792478" cy="384721"/>
          </a:xfrm>
          <a:prstGeom prst="rect">
            <a:avLst/>
          </a:prstGeom>
        </p:spPr>
        <p:txBody>
          <a:bodyPr wrap="none">
            <a:spAutoFit/>
          </a:bodyPr>
          <a:lstStyle/>
          <a:p>
            <a:r>
              <a:rPr lang="en-US" dirty="0" smtClean="0"/>
              <a:t>2016: 328.9 </a:t>
            </a:r>
            <a:r>
              <a:rPr lang="en-US" dirty="0"/>
              <a:t>ppb</a:t>
            </a:r>
          </a:p>
        </p:txBody>
      </p:sp>
    </p:spTree>
    <p:extLst>
      <p:ext uri="{BB962C8B-B14F-4D97-AF65-F5344CB8AC3E}">
        <p14:creationId xmlns:p14="http://schemas.microsoft.com/office/powerpoint/2010/main" val="28724482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Arctic Temperature “Amplification”</a:t>
            </a:r>
            <a:endParaRPr lang="en-US" dirty="0"/>
          </a:p>
        </p:txBody>
      </p:sp>
      <p:sp>
        <p:nvSpPr>
          <p:cNvPr id="10" name="TextBox 9"/>
          <p:cNvSpPr txBox="1"/>
          <p:nvPr/>
        </p:nvSpPr>
        <p:spPr>
          <a:xfrm>
            <a:off x="6941525" y="6105392"/>
            <a:ext cx="1418978" cy="307777"/>
          </a:xfrm>
          <a:prstGeom prst="rect">
            <a:avLst/>
          </a:prstGeom>
          <a:noFill/>
        </p:spPr>
        <p:txBody>
          <a:bodyPr wrap="none" rtlCol="0">
            <a:spAutoFit/>
          </a:bodyPr>
          <a:lstStyle/>
          <a:p>
            <a:r>
              <a:rPr lang="en-US" sz="1400" i="1" dirty="0" err="1" smtClean="0"/>
              <a:t>SoC</a:t>
            </a:r>
            <a:r>
              <a:rPr lang="en-US" sz="1400" i="1" dirty="0" smtClean="0"/>
              <a:t> 2016</a:t>
            </a:r>
            <a:r>
              <a:rPr lang="en-US" sz="1400" dirty="0" smtClean="0"/>
              <a:t> </a:t>
            </a:r>
            <a:r>
              <a:rPr lang="en-US" sz="1400" dirty="0"/>
              <a:t>Fig. 5.1</a:t>
            </a:r>
          </a:p>
        </p:txBody>
      </p:sp>
      <p:pic>
        <p:nvPicPr>
          <p:cNvPr id="6" name="Shape 258"/>
          <p:cNvPicPr preferRelativeResize="0"/>
          <p:nvPr/>
        </p:nvPicPr>
        <p:blipFill rotWithShape="1">
          <a:blip r:embed="rId2">
            <a:alphaModFix/>
          </a:blip>
          <a:srcRect/>
          <a:stretch/>
        </p:blipFill>
        <p:spPr>
          <a:xfrm>
            <a:off x="788947" y="1762300"/>
            <a:ext cx="10482617" cy="4343092"/>
          </a:xfrm>
          <a:prstGeom prst="rect">
            <a:avLst/>
          </a:prstGeom>
          <a:noFill/>
          <a:ln>
            <a:noFill/>
          </a:ln>
        </p:spPr>
      </p:pic>
    </p:spTree>
    <p:extLst>
      <p:ext uri="{BB962C8B-B14F-4D97-AF65-F5344CB8AC3E}">
        <p14:creationId xmlns:p14="http://schemas.microsoft.com/office/powerpoint/2010/main" val="24777220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33554" y="1948143"/>
            <a:ext cx="853440" cy="368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smtClean="0"/>
              <a:t>Arctic Sea Ice</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166" y="1868034"/>
            <a:ext cx="5852160" cy="3229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836715" y="1948143"/>
            <a:ext cx="4093621" cy="507831"/>
          </a:xfrm>
          <a:prstGeom prst="rect">
            <a:avLst/>
          </a:prstGeom>
          <a:noFill/>
        </p:spPr>
        <p:txBody>
          <a:bodyPr wrap="none" rtlCol="0">
            <a:spAutoFit/>
          </a:bodyPr>
          <a:lstStyle/>
          <a:p>
            <a:pPr algn="r"/>
            <a:r>
              <a:rPr lang="en-US" sz="1600" dirty="0">
                <a:solidFill>
                  <a:schemeClr val="bg1"/>
                </a:solidFill>
              </a:rPr>
              <a:t>Composition of March Arctic sea ice, by ice age</a:t>
            </a:r>
          </a:p>
          <a:p>
            <a:pPr algn="r"/>
            <a:r>
              <a:rPr lang="en-US" sz="1100" i="1" dirty="0">
                <a:solidFill>
                  <a:schemeClr val="bg1"/>
                </a:solidFill>
              </a:rPr>
              <a:t>State of the Climate in 2015</a:t>
            </a:r>
            <a:r>
              <a:rPr lang="en-US" sz="1100" dirty="0">
                <a:solidFill>
                  <a:schemeClr val="bg1"/>
                </a:solidFill>
              </a:rPr>
              <a:t>: Fig. 5.6a</a:t>
            </a:r>
          </a:p>
        </p:txBody>
      </p:sp>
      <p:sp>
        <p:nvSpPr>
          <p:cNvPr id="4" name="TextBox 3"/>
          <p:cNvSpPr txBox="1"/>
          <p:nvPr/>
        </p:nvSpPr>
        <p:spPr>
          <a:xfrm>
            <a:off x="940255" y="5478392"/>
            <a:ext cx="3867725" cy="553998"/>
          </a:xfrm>
          <a:prstGeom prst="rect">
            <a:avLst/>
          </a:prstGeom>
          <a:noFill/>
        </p:spPr>
        <p:txBody>
          <a:bodyPr wrap="none" rtlCol="0">
            <a:spAutoFit/>
          </a:bodyPr>
          <a:lstStyle/>
          <a:p>
            <a:r>
              <a:rPr lang="en-US" sz="1600" b="1" dirty="0" smtClean="0"/>
              <a:t>March</a:t>
            </a:r>
            <a:r>
              <a:rPr lang="en-US" sz="1600" dirty="0" smtClean="0"/>
              <a:t> </a:t>
            </a:r>
            <a:r>
              <a:rPr lang="en-US" sz="1600" dirty="0"/>
              <a:t>and </a:t>
            </a:r>
            <a:r>
              <a:rPr lang="en-US" sz="1600" b="1" dirty="0" smtClean="0">
                <a:solidFill>
                  <a:srgbClr val="C00000"/>
                </a:solidFill>
              </a:rPr>
              <a:t>September </a:t>
            </a:r>
            <a:r>
              <a:rPr lang="en-US" sz="1600" dirty="0" smtClean="0"/>
              <a:t>Arctic </a:t>
            </a:r>
            <a:r>
              <a:rPr lang="en-US" sz="1600" dirty="0"/>
              <a:t>sea ice extent </a:t>
            </a:r>
            <a:endParaRPr lang="en-US" sz="1600" b="1" dirty="0">
              <a:solidFill>
                <a:srgbClr val="C00000"/>
              </a:solidFill>
            </a:endParaRPr>
          </a:p>
          <a:p>
            <a:r>
              <a:rPr lang="en-US" sz="1400" dirty="0"/>
              <a:t>Adapted from </a:t>
            </a:r>
            <a:r>
              <a:rPr lang="en-US" sz="1400" i="1" dirty="0"/>
              <a:t>State of the Climate in </a:t>
            </a:r>
            <a:r>
              <a:rPr lang="en-US" sz="1400" i="1" dirty="0" smtClean="0"/>
              <a:t>2016</a:t>
            </a:r>
            <a:r>
              <a:rPr lang="en-US" sz="1400" dirty="0" smtClean="0"/>
              <a:t>: </a:t>
            </a:r>
            <a:r>
              <a:rPr lang="en-US" sz="1400" dirty="0"/>
              <a:t>Fig. </a:t>
            </a:r>
            <a:r>
              <a:rPr lang="en-US" sz="1400" dirty="0" smtClean="0"/>
              <a:t>5.5</a:t>
            </a:r>
            <a:endParaRPr lang="en-US" sz="1400" dirty="0"/>
          </a:p>
        </p:txBody>
      </p:sp>
      <p:pic>
        <p:nvPicPr>
          <p:cNvPr id="10" name="Shape 275" descr="http://arctic.noaa.gov/Portals/7/easygalleryimages/8/63/fig4.2-perovich.png"/>
          <p:cNvPicPr preferRelativeResize="0"/>
          <p:nvPr/>
        </p:nvPicPr>
        <p:blipFill rotWithShape="1">
          <a:blip r:embed="rId4">
            <a:alphaModFix/>
          </a:blip>
          <a:srcRect/>
          <a:stretch/>
        </p:blipFill>
        <p:spPr>
          <a:xfrm>
            <a:off x="434039" y="1962478"/>
            <a:ext cx="5343251" cy="3515914"/>
          </a:xfrm>
          <a:prstGeom prst="rect">
            <a:avLst/>
          </a:prstGeom>
          <a:noFill/>
          <a:ln>
            <a:noFill/>
          </a:ln>
        </p:spPr>
      </p:pic>
    </p:spTree>
    <p:extLst>
      <p:ext uri="{BB962C8B-B14F-4D97-AF65-F5344CB8AC3E}">
        <p14:creationId xmlns:p14="http://schemas.microsoft.com/office/powerpoint/2010/main" val="1234254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733" y="1540330"/>
            <a:ext cx="11700933" cy="42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235" r="8251" b="42607"/>
          <a:stretch/>
        </p:blipFill>
        <p:spPr bwMode="auto">
          <a:xfrm>
            <a:off x="608855" y="1991363"/>
            <a:ext cx="5415328"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1524000" y="571500"/>
            <a:ext cx="9144000" cy="707666"/>
          </a:xfrm>
        </p:spPr>
        <p:txBody>
          <a:bodyPr>
            <a:noAutofit/>
          </a:bodyPr>
          <a:lstStyle/>
          <a:p>
            <a:r>
              <a:rPr lang="en-US" sz="4800" dirty="0">
                <a:latin typeface="Arial Narrow" panose="020B0606020202030204" pitchFamily="34" charset="0"/>
              </a:rPr>
              <a:t>Glaciers and Permafrost Changes</a:t>
            </a:r>
          </a:p>
        </p:txBody>
      </p:sp>
      <p:sp>
        <p:nvSpPr>
          <p:cNvPr id="5" name="TextBox 4"/>
          <p:cNvSpPr txBox="1"/>
          <p:nvPr/>
        </p:nvSpPr>
        <p:spPr>
          <a:xfrm>
            <a:off x="3785329" y="2288839"/>
            <a:ext cx="1927130" cy="230832"/>
          </a:xfrm>
          <a:prstGeom prst="rect">
            <a:avLst/>
          </a:prstGeom>
          <a:noFill/>
        </p:spPr>
        <p:txBody>
          <a:bodyPr wrap="none" rtlCol="0">
            <a:spAutoFit/>
          </a:bodyPr>
          <a:lstStyle/>
          <a:p>
            <a:pPr algn="r"/>
            <a:r>
              <a:rPr lang="en-US" sz="900" i="1" dirty="0"/>
              <a:t>State of the Climate in </a:t>
            </a:r>
            <a:r>
              <a:rPr lang="en-US" sz="900" i="1" dirty="0" smtClean="0"/>
              <a:t>2016</a:t>
            </a:r>
            <a:r>
              <a:rPr lang="en-US" sz="900" dirty="0" smtClean="0"/>
              <a:t>; </a:t>
            </a:r>
            <a:r>
              <a:rPr lang="en-US" sz="900" dirty="0"/>
              <a:t>Fig. 5.13</a:t>
            </a:r>
          </a:p>
        </p:txBody>
      </p:sp>
      <p:sp>
        <p:nvSpPr>
          <p:cNvPr id="8" name="Rectangle 7"/>
          <p:cNvSpPr/>
          <p:nvPr/>
        </p:nvSpPr>
        <p:spPr>
          <a:xfrm>
            <a:off x="1382139" y="1524265"/>
            <a:ext cx="4806380" cy="369332"/>
          </a:xfrm>
          <a:prstGeom prst="rect">
            <a:avLst/>
          </a:prstGeom>
        </p:spPr>
        <p:txBody>
          <a:bodyPr wrap="none">
            <a:spAutoFit/>
          </a:bodyPr>
          <a:lstStyle/>
          <a:p>
            <a:pPr algn="r"/>
            <a:r>
              <a:rPr lang="en-US" dirty="0"/>
              <a:t>Cumulative glacier mass for several Arctic regions</a:t>
            </a:r>
          </a:p>
        </p:txBody>
      </p:sp>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389" t="3248"/>
          <a:stretch/>
        </p:blipFill>
        <p:spPr bwMode="auto">
          <a:xfrm>
            <a:off x="6433004" y="2153273"/>
            <a:ext cx="5535306"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rot="16200000">
            <a:off x="5312497" y="3614973"/>
            <a:ext cx="2054665" cy="276999"/>
          </a:xfrm>
          <a:prstGeom prst="rect">
            <a:avLst/>
          </a:prstGeom>
          <a:noFill/>
        </p:spPr>
        <p:txBody>
          <a:bodyPr wrap="none" rtlCol="0">
            <a:spAutoFit/>
          </a:bodyPr>
          <a:lstStyle/>
          <a:p>
            <a:r>
              <a:rPr lang="en-US" sz="1200" b="1" dirty="0"/>
              <a:t>Temperature, degrees Celsius</a:t>
            </a:r>
          </a:p>
        </p:txBody>
      </p:sp>
      <p:sp>
        <p:nvSpPr>
          <p:cNvPr id="16" name="Rectangle 15"/>
          <p:cNvSpPr/>
          <p:nvPr/>
        </p:nvSpPr>
        <p:spPr>
          <a:xfrm>
            <a:off x="6466660" y="1522777"/>
            <a:ext cx="5556005" cy="369332"/>
          </a:xfrm>
          <a:prstGeom prst="rect">
            <a:avLst/>
          </a:prstGeom>
        </p:spPr>
        <p:txBody>
          <a:bodyPr wrap="square">
            <a:spAutoFit/>
          </a:bodyPr>
          <a:lstStyle/>
          <a:p>
            <a:pPr algn="r"/>
            <a:r>
              <a:rPr lang="en-US" dirty="0"/>
              <a:t>Permafrost temperature at several </a:t>
            </a:r>
            <a:r>
              <a:rPr lang="en-US" dirty="0" smtClean="0"/>
              <a:t>N. </a:t>
            </a:r>
            <a:r>
              <a:rPr lang="en-US" dirty="0"/>
              <a:t>American locations</a:t>
            </a:r>
          </a:p>
        </p:txBody>
      </p:sp>
      <p:sp>
        <p:nvSpPr>
          <p:cNvPr id="11" name="Text Box 7"/>
          <p:cNvSpPr txBox="1">
            <a:spLocks noChangeArrowheads="1"/>
          </p:cNvSpPr>
          <p:nvPr/>
        </p:nvSpPr>
        <p:spPr bwMode="auto">
          <a:xfrm>
            <a:off x="608855" y="5777380"/>
            <a:ext cx="9651231" cy="969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a:bodyPr>
          <a:lstStyle/>
          <a:p>
            <a:pPr marL="274320" indent="-274320" defTabSz="914400">
              <a:buFont typeface="Arial" panose="020B0604020202020204" pitchFamily="34" charset="0"/>
              <a:buChar char="•"/>
            </a:pPr>
            <a:r>
              <a:rPr lang="en-GB" sz="2000" dirty="0">
                <a:solidFill>
                  <a:schemeClr val="accent5">
                    <a:lumMod val="50000"/>
                  </a:schemeClr>
                </a:solidFill>
                <a:latin typeface="Calibri" panose="020F0502020204030204" pitchFamily="34" charset="0"/>
              </a:rPr>
              <a:t>2015 was the 32</a:t>
            </a:r>
            <a:r>
              <a:rPr lang="en-GB" sz="2000" baseline="30000" dirty="0">
                <a:solidFill>
                  <a:schemeClr val="accent5">
                    <a:lumMod val="50000"/>
                  </a:schemeClr>
                </a:solidFill>
                <a:latin typeface="Calibri" panose="020F0502020204030204" pitchFamily="34" charset="0"/>
              </a:rPr>
              <a:t>nd</a:t>
            </a:r>
            <a:r>
              <a:rPr lang="en-GB" sz="2000" dirty="0">
                <a:solidFill>
                  <a:schemeClr val="accent5">
                    <a:lumMod val="50000"/>
                  </a:schemeClr>
                </a:solidFill>
                <a:latin typeface="Calibri" panose="020F0502020204030204" pitchFamily="34" charset="0"/>
              </a:rPr>
              <a:t> consecutive year of glacier ice loss</a:t>
            </a:r>
          </a:p>
          <a:p>
            <a:pPr marL="274320" indent="-274320" defTabSz="914400">
              <a:buFont typeface="Arial" panose="020B0604020202020204" pitchFamily="34" charset="0"/>
              <a:buChar char="•"/>
            </a:pPr>
            <a:r>
              <a:rPr lang="en-GB" sz="2000" dirty="0">
                <a:solidFill>
                  <a:schemeClr val="accent5">
                    <a:lumMod val="50000"/>
                  </a:schemeClr>
                </a:solidFill>
                <a:latin typeface="Calibri" panose="020F0502020204030204" pitchFamily="34" charset="0"/>
              </a:rPr>
              <a:t>Since 1980, the average glacier has lost ice equal to a </a:t>
            </a:r>
            <a:r>
              <a:rPr lang="en-GB" sz="2000" dirty="0" smtClean="0">
                <a:solidFill>
                  <a:schemeClr val="accent5">
                    <a:lumMod val="50000"/>
                  </a:schemeClr>
                </a:solidFill>
                <a:latin typeface="Calibri" panose="020F0502020204030204" pitchFamily="34" charset="0"/>
              </a:rPr>
              <a:t>18-meter / 60-foot </a:t>
            </a:r>
            <a:r>
              <a:rPr lang="en-GB" sz="2000" dirty="0">
                <a:solidFill>
                  <a:schemeClr val="accent5">
                    <a:lumMod val="50000"/>
                  </a:schemeClr>
                </a:solidFill>
                <a:latin typeface="Calibri" panose="020F0502020204030204" pitchFamily="34" charset="0"/>
              </a:rPr>
              <a:t>slab off the top</a:t>
            </a:r>
          </a:p>
        </p:txBody>
      </p:sp>
    </p:spTree>
    <p:extLst>
      <p:ext uri="{BB962C8B-B14F-4D97-AF65-F5344CB8AC3E}">
        <p14:creationId xmlns:p14="http://schemas.microsoft.com/office/powerpoint/2010/main" val="42530931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Shepard Glacier, Glacier National Park</a:t>
            </a:r>
            <a:br>
              <a:rPr lang="en-US" dirty="0" smtClean="0"/>
            </a:br>
            <a:r>
              <a:rPr lang="en-US" dirty="0" smtClean="0"/>
              <a:t>United States of America, 1911-2005</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157977"/>
            <a:ext cx="4572000" cy="296214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157977"/>
            <a:ext cx="4572000" cy="2962141"/>
          </a:xfrm>
          <a:prstGeom prst="rect">
            <a:avLst/>
          </a:prstGeom>
        </p:spPr>
      </p:pic>
      <p:sp>
        <p:nvSpPr>
          <p:cNvPr id="6" name="TextBox 5"/>
          <p:cNvSpPr txBox="1"/>
          <p:nvPr/>
        </p:nvSpPr>
        <p:spPr>
          <a:xfrm>
            <a:off x="7872335" y="6561705"/>
            <a:ext cx="2895216" cy="384721"/>
          </a:xfrm>
          <a:prstGeom prst="rect">
            <a:avLst/>
          </a:prstGeom>
          <a:noFill/>
        </p:spPr>
        <p:txBody>
          <a:bodyPr wrap="none" rtlCol="0">
            <a:spAutoFit/>
          </a:bodyPr>
          <a:lstStyle/>
          <a:p>
            <a:r>
              <a:rPr lang="en-US" dirty="0"/>
              <a:t>Source: USGS Photo Library</a:t>
            </a:r>
          </a:p>
        </p:txBody>
      </p:sp>
    </p:spTree>
    <p:extLst>
      <p:ext uri="{BB962C8B-B14F-4D97-AF65-F5344CB8AC3E}">
        <p14:creationId xmlns:p14="http://schemas.microsoft.com/office/powerpoint/2010/main" val="26188109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24538" y="1182414"/>
            <a:ext cx="11852365" cy="5061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stretch>
            <a:fillRect/>
          </a:stretch>
        </p:blipFill>
        <p:spPr>
          <a:xfrm>
            <a:off x="2208484" y="1182414"/>
            <a:ext cx="6206491" cy="2103120"/>
          </a:xfrm>
          <a:prstGeom prst="rect">
            <a:avLst/>
          </a:prstGeom>
        </p:spPr>
      </p:pic>
      <p:sp>
        <p:nvSpPr>
          <p:cNvPr id="10" name="Title 9"/>
          <p:cNvSpPr>
            <a:spLocks noGrp="1"/>
          </p:cNvSpPr>
          <p:nvPr>
            <p:ph type="title"/>
          </p:nvPr>
        </p:nvSpPr>
        <p:spPr>
          <a:xfrm>
            <a:off x="279401" y="365125"/>
            <a:ext cx="11544300" cy="904985"/>
          </a:xfrm>
        </p:spPr>
        <p:txBody>
          <a:bodyPr/>
          <a:lstStyle/>
          <a:p>
            <a:r>
              <a:rPr lang="en-US" dirty="0"/>
              <a:t>2016: Record High Sea Level &amp; SST</a:t>
            </a:r>
          </a:p>
        </p:txBody>
      </p:sp>
      <p:sp>
        <p:nvSpPr>
          <p:cNvPr id="43" name="TextBox 42"/>
          <p:cNvSpPr txBox="1"/>
          <p:nvPr/>
        </p:nvSpPr>
        <p:spPr>
          <a:xfrm>
            <a:off x="10474149" y="5038886"/>
            <a:ext cx="1556454" cy="784830"/>
          </a:xfrm>
          <a:prstGeom prst="rect">
            <a:avLst/>
          </a:prstGeom>
          <a:noFill/>
        </p:spPr>
        <p:txBody>
          <a:bodyPr wrap="square" rtlCol="0">
            <a:spAutoFit/>
          </a:bodyPr>
          <a:lstStyle/>
          <a:p>
            <a:r>
              <a:rPr lang="en-US" sz="1500" dirty="0">
                <a:solidFill>
                  <a:schemeClr val="tx1">
                    <a:lumMod val="95000"/>
                    <a:lumOff val="5000"/>
                  </a:schemeClr>
                </a:solidFill>
                <a:latin typeface="Arial (headings)"/>
                <a:cs typeface="Arial (headings)"/>
              </a:rPr>
              <a:t>Global 0-700 m Ocean Heat </a:t>
            </a:r>
            <a:r>
              <a:rPr lang="en-US" sz="1500" dirty="0" smtClean="0">
                <a:solidFill>
                  <a:schemeClr val="tx1">
                    <a:lumMod val="95000"/>
                    <a:lumOff val="5000"/>
                  </a:schemeClr>
                </a:solidFill>
                <a:latin typeface="Arial (headings)"/>
                <a:cs typeface="Arial (headings)"/>
              </a:rPr>
              <a:t>Content</a:t>
            </a:r>
            <a:endParaRPr lang="en-US" sz="1500" dirty="0">
              <a:solidFill>
                <a:schemeClr val="tx1">
                  <a:lumMod val="95000"/>
                  <a:lumOff val="5000"/>
                </a:schemeClr>
              </a:solidFill>
              <a:latin typeface="Arial (headings)"/>
              <a:cs typeface="Arial (headings)"/>
            </a:endParaRPr>
          </a:p>
        </p:txBody>
      </p:sp>
      <p:sp>
        <p:nvSpPr>
          <p:cNvPr id="40" name="TextBox 39"/>
          <p:cNvSpPr txBox="1"/>
          <p:nvPr/>
        </p:nvSpPr>
        <p:spPr>
          <a:xfrm>
            <a:off x="409303" y="1249739"/>
            <a:ext cx="1826903" cy="323165"/>
          </a:xfrm>
          <a:prstGeom prst="rect">
            <a:avLst/>
          </a:prstGeom>
          <a:solidFill>
            <a:schemeClr val="bg1"/>
          </a:solidFill>
        </p:spPr>
        <p:txBody>
          <a:bodyPr wrap="square" rtlCol="0">
            <a:spAutoFit/>
          </a:bodyPr>
          <a:lstStyle/>
          <a:p>
            <a:r>
              <a:rPr lang="en-US" sz="1500" b="1" dirty="0" smtClean="0">
                <a:latin typeface="+mj-lt"/>
                <a:cs typeface="Calibri"/>
              </a:rPr>
              <a:t>Global </a:t>
            </a:r>
            <a:r>
              <a:rPr lang="en-US" sz="1500" b="1" dirty="0">
                <a:latin typeface="+mj-lt"/>
                <a:cs typeface="Calibri"/>
              </a:rPr>
              <a:t>SST </a:t>
            </a:r>
            <a:r>
              <a:rPr lang="en-US" sz="1500" b="1" dirty="0" smtClean="0">
                <a:latin typeface="+mj-lt"/>
                <a:cs typeface="Calibri"/>
              </a:rPr>
              <a:t>Anomaly</a:t>
            </a:r>
            <a:endParaRPr lang="en-US" sz="1500" b="1" dirty="0">
              <a:latin typeface="+mj-lt"/>
              <a:cs typeface="Calibri"/>
            </a:endParaRPr>
          </a:p>
        </p:txBody>
      </p:sp>
      <p:sp>
        <p:nvSpPr>
          <p:cNvPr id="5" name="TextBox 4"/>
          <p:cNvSpPr txBox="1"/>
          <p:nvPr/>
        </p:nvSpPr>
        <p:spPr>
          <a:xfrm>
            <a:off x="1064034" y="5852160"/>
            <a:ext cx="365485" cy="215444"/>
          </a:xfrm>
          <a:prstGeom prst="rect">
            <a:avLst/>
          </a:prstGeom>
          <a:noFill/>
        </p:spPr>
        <p:txBody>
          <a:bodyPr wrap="none" lIns="0" tIns="0" rIns="0" bIns="0" rtlCol="0">
            <a:spAutoFit/>
          </a:bodyPr>
          <a:lstStyle/>
          <a:p>
            <a:r>
              <a:rPr lang="en-US" sz="1400" b="1" dirty="0" smtClean="0"/>
              <a:t>1992</a:t>
            </a:r>
            <a:endParaRPr lang="en-US" b="1" dirty="0"/>
          </a:p>
        </p:txBody>
      </p:sp>
      <p:sp>
        <p:nvSpPr>
          <p:cNvPr id="23" name="TextBox 22"/>
          <p:cNvSpPr txBox="1"/>
          <p:nvPr/>
        </p:nvSpPr>
        <p:spPr>
          <a:xfrm>
            <a:off x="1661744" y="5852160"/>
            <a:ext cx="365485" cy="215444"/>
          </a:xfrm>
          <a:prstGeom prst="rect">
            <a:avLst/>
          </a:prstGeom>
          <a:noFill/>
        </p:spPr>
        <p:txBody>
          <a:bodyPr wrap="none" lIns="0" tIns="0" rIns="0" bIns="0" rtlCol="0">
            <a:spAutoFit/>
          </a:bodyPr>
          <a:lstStyle/>
          <a:p>
            <a:r>
              <a:rPr lang="en-US" sz="1400" b="1" dirty="0" smtClean="0"/>
              <a:t>1996</a:t>
            </a:r>
            <a:endParaRPr lang="en-US" b="1" dirty="0"/>
          </a:p>
        </p:txBody>
      </p:sp>
      <p:sp>
        <p:nvSpPr>
          <p:cNvPr id="24" name="TextBox 23"/>
          <p:cNvSpPr txBox="1"/>
          <p:nvPr/>
        </p:nvSpPr>
        <p:spPr>
          <a:xfrm>
            <a:off x="2300427" y="5852160"/>
            <a:ext cx="365485" cy="215444"/>
          </a:xfrm>
          <a:prstGeom prst="rect">
            <a:avLst/>
          </a:prstGeom>
          <a:noFill/>
        </p:spPr>
        <p:txBody>
          <a:bodyPr wrap="none" lIns="0" tIns="0" rIns="0" bIns="0" rtlCol="0">
            <a:spAutoFit/>
          </a:bodyPr>
          <a:lstStyle/>
          <a:p>
            <a:r>
              <a:rPr lang="en-US" sz="1400" b="1" dirty="0" smtClean="0"/>
              <a:t>2000</a:t>
            </a:r>
            <a:endParaRPr lang="en-US" b="1" dirty="0"/>
          </a:p>
        </p:txBody>
      </p:sp>
      <p:sp>
        <p:nvSpPr>
          <p:cNvPr id="27" name="TextBox 26"/>
          <p:cNvSpPr txBox="1"/>
          <p:nvPr/>
        </p:nvSpPr>
        <p:spPr>
          <a:xfrm>
            <a:off x="2949492" y="5852160"/>
            <a:ext cx="365485" cy="215444"/>
          </a:xfrm>
          <a:prstGeom prst="rect">
            <a:avLst/>
          </a:prstGeom>
          <a:noFill/>
        </p:spPr>
        <p:txBody>
          <a:bodyPr wrap="none" lIns="0" tIns="0" rIns="0" bIns="0" rtlCol="0">
            <a:spAutoFit/>
          </a:bodyPr>
          <a:lstStyle/>
          <a:p>
            <a:r>
              <a:rPr lang="en-US" sz="1400" b="1" dirty="0" smtClean="0"/>
              <a:t>2004</a:t>
            </a:r>
            <a:endParaRPr lang="en-US" b="1" dirty="0"/>
          </a:p>
        </p:txBody>
      </p:sp>
      <p:sp>
        <p:nvSpPr>
          <p:cNvPr id="28" name="TextBox 27"/>
          <p:cNvSpPr txBox="1"/>
          <p:nvPr/>
        </p:nvSpPr>
        <p:spPr>
          <a:xfrm>
            <a:off x="3556109" y="5852160"/>
            <a:ext cx="365485" cy="215444"/>
          </a:xfrm>
          <a:prstGeom prst="rect">
            <a:avLst/>
          </a:prstGeom>
          <a:noFill/>
        </p:spPr>
        <p:txBody>
          <a:bodyPr wrap="none" lIns="0" tIns="0" rIns="0" bIns="0" rtlCol="0">
            <a:spAutoFit/>
          </a:bodyPr>
          <a:lstStyle/>
          <a:p>
            <a:r>
              <a:rPr lang="en-US" sz="1400" b="1" dirty="0" smtClean="0"/>
              <a:t>2008</a:t>
            </a:r>
            <a:endParaRPr lang="en-US" b="1" dirty="0"/>
          </a:p>
        </p:txBody>
      </p:sp>
      <p:sp>
        <p:nvSpPr>
          <p:cNvPr id="32" name="TextBox 31"/>
          <p:cNvSpPr txBox="1"/>
          <p:nvPr/>
        </p:nvSpPr>
        <p:spPr>
          <a:xfrm>
            <a:off x="4194792" y="5852160"/>
            <a:ext cx="365485" cy="215444"/>
          </a:xfrm>
          <a:prstGeom prst="rect">
            <a:avLst/>
          </a:prstGeom>
          <a:noFill/>
        </p:spPr>
        <p:txBody>
          <a:bodyPr wrap="none" lIns="0" tIns="0" rIns="0" bIns="0" rtlCol="0">
            <a:spAutoFit/>
          </a:bodyPr>
          <a:lstStyle/>
          <a:p>
            <a:r>
              <a:rPr lang="en-US" sz="1400" b="1" dirty="0" smtClean="0"/>
              <a:t>2012</a:t>
            </a:r>
            <a:endParaRPr lang="en-US" b="1" dirty="0"/>
          </a:p>
        </p:txBody>
      </p:sp>
      <p:sp>
        <p:nvSpPr>
          <p:cNvPr id="34" name="TextBox 33"/>
          <p:cNvSpPr txBox="1"/>
          <p:nvPr/>
        </p:nvSpPr>
        <p:spPr>
          <a:xfrm>
            <a:off x="4770134" y="5852160"/>
            <a:ext cx="365485" cy="215444"/>
          </a:xfrm>
          <a:prstGeom prst="rect">
            <a:avLst/>
          </a:prstGeom>
          <a:noFill/>
        </p:spPr>
        <p:txBody>
          <a:bodyPr wrap="none" lIns="0" tIns="0" rIns="0" bIns="0" rtlCol="0">
            <a:spAutoFit/>
          </a:bodyPr>
          <a:lstStyle/>
          <a:p>
            <a:r>
              <a:rPr lang="en-US" sz="1400" b="1" dirty="0" smtClean="0"/>
              <a:t>2016</a:t>
            </a:r>
            <a:endParaRPr lang="en-US" b="1" dirty="0"/>
          </a:p>
        </p:txBody>
      </p:sp>
      <p:grpSp>
        <p:nvGrpSpPr>
          <p:cNvPr id="7" name="Group 6"/>
          <p:cNvGrpSpPr/>
          <p:nvPr/>
        </p:nvGrpSpPr>
        <p:grpSpPr>
          <a:xfrm>
            <a:off x="409303" y="2958426"/>
            <a:ext cx="4726316" cy="2866595"/>
            <a:chOff x="409303" y="2958426"/>
            <a:chExt cx="4726316" cy="2866595"/>
          </a:xfrm>
        </p:grpSpPr>
        <p:pic>
          <p:nvPicPr>
            <p:cNvPr id="3" name="Picture 2"/>
            <p:cNvPicPr>
              <a:picLocks noChangeAspect="1"/>
            </p:cNvPicPr>
            <p:nvPr/>
          </p:nvPicPr>
          <p:blipFill rotWithShape="1">
            <a:blip r:embed="rId4"/>
            <a:srcRect t="9617"/>
            <a:stretch/>
          </p:blipFill>
          <p:spPr>
            <a:xfrm>
              <a:off x="563619" y="3082834"/>
              <a:ext cx="4572000" cy="2742187"/>
            </a:xfrm>
            <a:prstGeom prst="rect">
              <a:avLst/>
            </a:prstGeom>
          </p:spPr>
        </p:pic>
        <p:sp>
          <p:nvSpPr>
            <p:cNvPr id="6" name="Rectangle 5"/>
            <p:cNvSpPr/>
            <p:nvPr/>
          </p:nvSpPr>
          <p:spPr>
            <a:xfrm>
              <a:off x="409303" y="2958426"/>
              <a:ext cx="602477" cy="241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3686212" y="5098258"/>
            <a:ext cx="1198223" cy="553998"/>
          </a:xfrm>
          <a:prstGeom prst="rect">
            <a:avLst/>
          </a:prstGeom>
          <a:noFill/>
        </p:spPr>
        <p:txBody>
          <a:bodyPr wrap="square" rtlCol="0">
            <a:spAutoFit/>
          </a:bodyPr>
          <a:lstStyle/>
          <a:p>
            <a:pPr algn="r"/>
            <a:r>
              <a:rPr lang="en-US" sz="1500" b="1" dirty="0">
                <a:latin typeface="+mj-lt"/>
                <a:cs typeface="Calibri"/>
              </a:rPr>
              <a:t>Global </a:t>
            </a:r>
            <a:r>
              <a:rPr lang="en-US" sz="1500" b="1" dirty="0" smtClean="0">
                <a:latin typeface="+mj-lt"/>
                <a:cs typeface="Calibri"/>
              </a:rPr>
              <a:t>Mean Sea Level</a:t>
            </a:r>
            <a:endParaRPr lang="en-US" sz="1500" b="1" dirty="0">
              <a:latin typeface="+mj-lt"/>
              <a:cs typeface="Calibri"/>
            </a:endParaRPr>
          </a:p>
        </p:txBody>
      </p:sp>
      <p:pic>
        <p:nvPicPr>
          <p:cNvPr id="4" name="Picture 3"/>
          <p:cNvPicPr>
            <a:picLocks noChangeAspect="1"/>
          </p:cNvPicPr>
          <p:nvPr/>
        </p:nvPicPr>
        <p:blipFill>
          <a:blip r:embed="rId5"/>
          <a:stretch>
            <a:fillRect/>
          </a:stretch>
        </p:blipFill>
        <p:spPr>
          <a:xfrm>
            <a:off x="5700658" y="3200089"/>
            <a:ext cx="4727191" cy="2714625"/>
          </a:xfrm>
          <a:prstGeom prst="rect">
            <a:avLst/>
          </a:prstGeom>
        </p:spPr>
      </p:pic>
    </p:spTree>
    <p:extLst>
      <p:ext uri="{BB962C8B-B14F-4D97-AF65-F5344CB8AC3E}">
        <p14:creationId xmlns:p14="http://schemas.microsoft.com/office/powerpoint/2010/main" val="6812602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do we know it’s driven by people?</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87627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indicators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8542" y="1825625"/>
            <a:ext cx="8214915" cy="4351338"/>
          </a:xfrm>
          <a:prstGeom prst="rect">
            <a:avLst/>
          </a:prstGeom>
        </p:spPr>
      </p:pic>
    </p:spTree>
    <p:extLst>
      <p:ext uri="{BB962C8B-B14F-4D97-AF65-F5344CB8AC3E}">
        <p14:creationId xmlns:p14="http://schemas.microsoft.com/office/powerpoint/2010/main" val="39086978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981200" y="-76200"/>
            <a:ext cx="8610600" cy="739490"/>
          </a:xfrm>
          <a:prstGeom prst="rect">
            <a:avLst/>
          </a:prstGeom>
          <a:ln>
            <a:noFill/>
          </a:ln>
          <a:effectLst/>
        </p:spPr>
        <p:txBody>
          <a:bodyPr>
            <a:noAutofit/>
          </a:bodyPr>
          <a:lstStyle/>
          <a:p>
            <a:pPr marL="342900" indent="-342900" eaLnBrk="0" hangingPunct="0">
              <a:spcBef>
                <a:spcPts val="600"/>
              </a:spcBef>
              <a:defRPr/>
            </a:pPr>
            <a:endParaRPr lang="en-US" sz="4000" dirty="0">
              <a:solidFill>
                <a:srgbClr val="0066CC"/>
              </a:solidFill>
              <a:latin typeface="Calibri" panose="020F0502020204030204" pitchFamily="34" charset="0"/>
              <a:cs typeface="Arial" pitchFamily="34" charset="0"/>
            </a:endParaRPr>
          </a:p>
        </p:txBody>
      </p:sp>
      <p:pic>
        <p:nvPicPr>
          <p:cNvPr id="1026" name="Picture 2" descr="Image result for greenhouse gas sources"/>
          <p:cNvPicPr>
            <a:picLocks noChangeAspect="1" noChangeArrowheads="1"/>
          </p:cNvPicPr>
          <p:nvPr/>
        </p:nvPicPr>
        <p:blipFill rotWithShape="1">
          <a:blip r:embed="rId2">
            <a:extLst>
              <a:ext uri="{28A0092B-C50C-407E-A947-70E740481C1C}">
                <a14:useLocalDpi xmlns:a14="http://schemas.microsoft.com/office/drawing/2010/main" val="0"/>
              </a:ext>
            </a:extLst>
          </a:blip>
          <a:srcRect t="6901"/>
          <a:stretch/>
        </p:blipFill>
        <p:spPr bwMode="auto">
          <a:xfrm>
            <a:off x="6286499" y="549997"/>
            <a:ext cx="5883319" cy="50812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79402" y="365125"/>
            <a:ext cx="5831688" cy="1325563"/>
          </a:xfrm>
        </p:spPr>
        <p:txBody>
          <a:bodyPr>
            <a:noAutofit/>
          </a:bodyPr>
          <a:lstStyle/>
          <a:p>
            <a:r>
              <a:rPr lang="en-US" sz="4400" dirty="0" smtClean="0"/>
              <a:t>GHG Concentrations and Sources</a:t>
            </a:r>
            <a:endParaRPr lang="en-US" sz="4400" dirty="0"/>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72" y="2701453"/>
            <a:ext cx="5760218" cy="2389074"/>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6778352" y="5658389"/>
            <a:ext cx="4899611" cy="384721"/>
          </a:xfrm>
          <a:prstGeom prst="rect">
            <a:avLst/>
          </a:prstGeom>
        </p:spPr>
        <p:txBody>
          <a:bodyPr wrap="none">
            <a:spAutoFit/>
          </a:bodyPr>
          <a:lstStyle/>
          <a:p>
            <a:r>
              <a:rPr lang="en-US" dirty="0"/>
              <a:t>Greenhouse Gas Sources from Human Activities</a:t>
            </a:r>
          </a:p>
        </p:txBody>
      </p:sp>
      <p:sp>
        <p:nvSpPr>
          <p:cNvPr id="4" name="Oval 3"/>
          <p:cNvSpPr/>
          <p:nvPr/>
        </p:nvSpPr>
        <p:spPr>
          <a:xfrm>
            <a:off x="6102037" y="3223034"/>
            <a:ext cx="45719" cy="5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37787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Increased </a:t>
            </a:r>
            <a:r>
              <a:rPr lang="en-US" dirty="0" err="1" smtClean="0"/>
              <a:t>T</a:t>
            </a:r>
            <a:r>
              <a:rPr lang="en-US" baseline="-25000" dirty="0" err="1" smtClean="0"/>
              <a:t>sfc</a:t>
            </a:r>
            <a:r>
              <a:rPr lang="en-US" dirty="0" smtClean="0"/>
              <a:t> expected w/ increased GHG</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900" y="1749163"/>
            <a:ext cx="69342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185252" y="6286909"/>
            <a:ext cx="4036298" cy="384721"/>
          </a:xfrm>
          <a:prstGeom prst="rect">
            <a:avLst/>
          </a:prstGeom>
          <a:noFill/>
        </p:spPr>
        <p:txBody>
          <a:bodyPr wrap="none" rtlCol="0">
            <a:spAutoFit/>
          </a:bodyPr>
          <a:lstStyle/>
          <a:p>
            <a:r>
              <a:rPr lang="en-US" dirty="0"/>
              <a:t>3</a:t>
            </a:r>
            <a:r>
              <a:rPr lang="en-US" baseline="30000" dirty="0"/>
              <a:t>rd</a:t>
            </a:r>
            <a:r>
              <a:rPr lang="en-US" dirty="0"/>
              <a:t> National Climate Assessment, 2014.</a:t>
            </a:r>
          </a:p>
        </p:txBody>
      </p:sp>
    </p:spTree>
    <p:extLst>
      <p:ext uri="{BB962C8B-B14F-4D97-AF65-F5344CB8AC3E}">
        <p14:creationId xmlns:p14="http://schemas.microsoft.com/office/powerpoint/2010/main" val="10147254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6263912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Upper Atmosphere </a:t>
            </a:r>
            <a:r>
              <a:rPr lang="en-US" dirty="0" smtClean="0"/>
              <a:t>Temperatures: </a:t>
            </a:r>
            <a:br>
              <a:rPr lang="en-US" dirty="0" smtClean="0"/>
            </a:br>
            <a:r>
              <a:rPr lang="en-US" sz="4000" dirty="0" smtClean="0"/>
              <a:t>Long-Term </a:t>
            </a:r>
            <a:r>
              <a:rPr lang="en-US" sz="4000" dirty="0"/>
              <a:t>Trends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462" y="1690688"/>
            <a:ext cx="4084695" cy="484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9156" y="1690687"/>
            <a:ext cx="4230028" cy="484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0"/>
          <p:cNvSpPr txBox="1">
            <a:spLocks noChangeArrowheads="1"/>
          </p:cNvSpPr>
          <p:nvPr/>
        </p:nvSpPr>
        <p:spPr bwMode="auto">
          <a:xfrm>
            <a:off x="1" y="1690688"/>
            <a:ext cx="192446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US" sz="2400" b="1" dirty="0">
                <a:solidFill>
                  <a:srgbClr val="235F6F"/>
                </a:solidFill>
                <a:latin typeface="+mj-lt"/>
                <a:cs typeface="Arial" pitchFamily="34" charset="0"/>
              </a:rPr>
              <a:t>Lower Troposphere: </a:t>
            </a:r>
          </a:p>
          <a:p>
            <a:pPr algn="ctr" eaLnBrk="1" hangingPunct="1">
              <a:defRPr/>
            </a:pPr>
            <a:r>
              <a:rPr lang="en-US" sz="2400" dirty="0">
                <a:solidFill>
                  <a:srgbClr val="235F6F"/>
                </a:solidFill>
                <a:latin typeface="+mj-lt"/>
                <a:cs typeface="Arial" pitchFamily="34" charset="0"/>
              </a:rPr>
              <a:t>Up to ~6 miles above Earth’s surface</a:t>
            </a:r>
            <a:endParaRPr lang="en-US" sz="2400" dirty="0">
              <a:solidFill>
                <a:schemeClr val="accent5">
                  <a:lumMod val="50000"/>
                </a:schemeClr>
              </a:solidFill>
              <a:latin typeface="+mj-lt"/>
              <a:cs typeface="Arial" pitchFamily="34" charset="0"/>
            </a:endParaRPr>
          </a:p>
        </p:txBody>
      </p:sp>
      <p:sp>
        <p:nvSpPr>
          <p:cNvPr id="15" name="TextBox 10"/>
          <p:cNvSpPr txBox="1">
            <a:spLocks noChangeArrowheads="1"/>
          </p:cNvSpPr>
          <p:nvPr/>
        </p:nvSpPr>
        <p:spPr bwMode="auto">
          <a:xfrm>
            <a:off x="10239184" y="1690688"/>
            <a:ext cx="195281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US" sz="2400" b="1" dirty="0">
                <a:solidFill>
                  <a:srgbClr val="235F6F"/>
                </a:solidFill>
                <a:latin typeface="+mj-lt"/>
                <a:cs typeface="Arial" pitchFamily="34" charset="0"/>
              </a:rPr>
              <a:t>Lower Stratosphere: </a:t>
            </a:r>
          </a:p>
          <a:p>
            <a:pPr algn="ctr" eaLnBrk="1" hangingPunct="1">
              <a:defRPr/>
            </a:pPr>
            <a:r>
              <a:rPr lang="en-US" sz="2400" dirty="0" smtClean="0">
                <a:solidFill>
                  <a:srgbClr val="235F6F"/>
                </a:solidFill>
                <a:latin typeface="+mj-lt"/>
                <a:cs typeface="Arial" pitchFamily="34" charset="0"/>
              </a:rPr>
              <a:t>~7-16 </a:t>
            </a:r>
            <a:r>
              <a:rPr lang="en-US" sz="2400" dirty="0">
                <a:solidFill>
                  <a:srgbClr val="235F6F"/>
                </a:solidFill>
                <a:latin typeface="+mj-lt"/>
                <a:cs typeface="Arial" pitchFamily="34" charset="0"/>
              </a:rPr>
              <a:t>miles above Earth’s surface</a:t>
            </a:r>
            <a:endParaRPr lang="en-US" sz="2400" dirty="0">
              <a:solidFill>
                <a:schemeClr val="accent5">
                  <a:lumMod val="50000"/>
                </a:schemeClr>
              </a:solidFill>
              <a:latin typeface="+mj-lt"/>
              <a:cs typeface="Arial" pitchFamily="34" charset="0"/>
            </a:endParaRPr>
          </a:p>
        </p:txBody>
      </p:sp>
    </p:spTree>
    <p:extLst>
      <p:ext uri="{BB962C8B-B14F-4D97-AF65-F5344CB8AC3E}">
        <p14:creationId xmlns:p14="http://schemas.microsoft.com/office/powerpoint/2010/main" val="23485077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Thanks for all the charts – how, when and where does it matter?</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71339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Globally … sea level rise</a:t>
            </a:r>
            <a:endParaRPr lang="en-US" sz="1600" b="0" dirty="0"/>
          </a:p>
        </p:txBody>
      </p:sp>
      <p:pic>
        <p:nvPicPr>
          <p:cNvPr id="15"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22273" y="1825625"/>
            <a:ext cx="7547453"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ight Brace 9"/>
          <p:cNvSpPr/>
          <p:nvPr/>
        </p:nvSpPr>
        <p:spPr>
          <a:xfrm>
            <a:off x="9207062" y="2522483"/>
            <a:ext cx="551793" cy="3105807"/>
          </a:xfrm>
          <a:prstGeom prst="rightBrace">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9995338" y="3167445"/>
            <a:ext cx="2081048" cy="1815882"/>
          </a:xfrm>
          <a:prstGeom prst="rect">
            <a:avLst/>
          </a:prstGeom>
          <a:noFill/>
        </p:spPr>
        <p:txBody>
          <a:bodyPr wrap="square" rtlCol="0">
            <a:spAutoFit/>
          </a:bodyPr>
          <a:lstStyle/>
          <a:p>
            <a:r>
              <a:rPr lang="en-US" sz="2800" dirty="0" smtClean="0"/>
              <a:t>Since 1993, about 3.3 inches mean sea level rise</a:t>
            </a:r>
            <a:endParaRPr lang="en-US" sz="2800" dirty="0"/>
          </a:p>
        </p:txBody>
      </p:sp>
    </p:spTree>
    <p:extLst>
      <p:ext uri="{BB962C8B-B14F-4D97-AF65-F5344CB8AC3E}">
        <p14:creationId xmlns:p14="http://schemas.microsoft.com/office/powerpoint/2010/main" val="12740048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However … </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9098" y="1974319"/>
            <a:ext cx="5873804" cy="3931920"/>
          </a:xfrm>
          <a:prstGeom prst="rect">
            <a:avLst/>
          </a:prstGeom>
        </p:spPr>
      </p:pic>
      <p:sp>
        <p:nvSpPr>
          <p:cNvPr id="2" name="Freeform 1"/>
          <p:cNvSpPr/>
          <p:nvPr/>
        </p:nvSpPr>
        <p:spPr>
          <a:xfrm>
            <a:off x="838200" y="1358153"/>
            <a:ext cx="10394577" cy="3630706"/>
          </a:xfrm>
          <a:custGeom>
            <a:avLst/>
            <a:gdLst>
              <a:gd name="connsiteX0" fmla="*/ 0 w 10394577"/>
              <a:gd name="connsiteY0" fmla="*/ 3576917 h 3630706"/>
              <a:gd name="connsiteX1" fmla="*/ 53788 w 10394577"/>
              <a:gd name="connsiteY1" fmla="*/ 3496235 h 3630706"/>
              <a:gd name="connsiteX2" fmla="*/ 94130 w 10394577"/>
              <a:gd name="connsiteY2" fmla="*/ 3442447 h 3630706"/>
              <a:gd name="connsiteX3" fmla="*/ 161365 w 10394577"/>
              <a:gd name="connsiteY3" fmla="*/ 3321423 h 3630706"/>
              <a:gd name="connsiteX4" fmla="*/ 268941 w 10394577"/>
              <a:gd name="connsiteY4" fmla="*/ 2985247 h 3630706"/>
              <a:gd name="connsiteX5" fmla="*/ 349624 w 10394577"/>
              <a:gd name="connsiteY5" fmla="*/ 2823882 h 3630706"/>
              <a:gd name="connsiteX6" fmla="*/ 389965 w 10394577"/>
              <a:gd name="connsiteY6" fmla="*/ 2783541 h 3630706"/>
              <a:gd name="connsiteX7" fmla="*/ 443753 w 10394577"/>
              <a:gd name="connsiteY7" fmla="*/ 2662517 h 3630706"/>
              <a:gd name="connsiteX8" fmla="*/ 484094 w 10394577"/>
              <a:gd name="connsiteY8" fmla="*/ 2622176 h 3630706"/>
              <a:gd name="connsiteX9" fmla="*/ 510988 w 10394577"/>
              <a:gd name="connsiteY9" fmla="*/ 2568388 h 3630706"/>
              <a:gd name="connsiteX10" fmla="*/ 537882 w 10394577"/>
              <a:gd name="connsiteY10" fmla="*/ 2528047 h 3630706"/>
              <a:gd name="connsiteX11" fmla="*/ 551330 w 10394577"/>
              <a:gd name="connsiteY11" fmla="*/ 2608729 h 3630706"/>
              <a:gd name="connsiteX12" fmla="*/ 564777 w 10394577"/>
              <a:gd name="connsiteY12" fmla="*/ 2675964 h 3630706"/>
              <a:gd name="connsiteX13" fmla="*/ 578224 w 10394577"/>
              <a:gd name="connsiteY13" fmla="*/ 2770094 h 3630706"/>
              <a:gd name="connsiteX14" fmla="*/ 605118 w 10394577"/>
              <a:gd name="connsiteY14" fmla="*/ 2931459 h 3630706"/>
              <a:gd name="connsiteX15" fmla="*/ 632012 w 10394577"/>
              <a:gd name="connsiteY15" fmla="*/ 3065929 h 3630706"/>
              <a:gd name="connsiteX16" fmla="*/ 658906 w 10394577"/>
              <a:gd name="connsiteY16" fmla="*/ 3146612 h 3630706"/>
              <a:gd name="connsiteX17" fmla="*/ 699247 w 10394577"/>
              <a:gd name="connsiteY17" fmla="*/ 3173506 h 3630706"/>
              <a:gd name="connsiteX18" fmla="*/ 820271 w 10394577"/>
              <a:gd name="connsiteY18" fmla="*/ 3146612 h 3630706"/>
              <a:gd name="connsiteX19" fmla="*/ 860612 w 10394577"/>
              <a:gd name="connsiteY19" fmla="*/ 3119717 h 3630706"/>
              <a:gd name="connsiteX20" fmla="*/ 1008530 w 10394577"/>
              <a:gd name="connsiteY20" fmla="*/ 2985247 h 3630706"/>
              <a:gd name="connsiteX21" fmla="*/ 1250577 w 10394577"/>
              <a:gd name="connsiteY21" fmla="*/ 2662517 h 3630706"/>
              <a:gd name="connsiteX22" fmla="*/ 1304365 w 10394577"/>
              <a:gd name="connsiteY22" fmla="*/ 2528047 h 3630706"/>
              <a:gd name="connsiteX23" fmla="*/ 1371600 w 10394577"/>
              <a:gd name="connsiteY23" fmla="*/ 2393576 h 3630706"/>
              <a:gd name="connsiteX24" fmla="*/ 1411941 w 10394577"/>
              <a:gd name="connsiteY24" fmla="*/ 2286000 h 3630706"/>
              <a:gd name="connsiteX25" fmla="*/ 1492624 w 10394577"/>
              <a:gd name="connsiteY25" fmla="*/ 2124635 h 3630706"/>
              <a:gd name="connsiteX26" fmla="*/ 1546412 w 10394577"/>
              <a:gd name="connsiteY26" fmla="*/ 2030506 h 3630706"/>
              <a:gd name="connsiteX27" fmla="*/ 1613647 w 10394577"/>
              <a:gd name="connsiteY27" fmla="*/ 2245659 h 3630706"/>
              <a:gd name="connsiteX28" fmla="*/ 1627094 w 10394577"/>
              <a:gd name="connsiteY28" fmla="*/ 2339788 h 3630706"/>
              <a:gd name="connsiteX29" fmla="*/ 1667435 w 10394577"/>
              <a:gd name="connsiteY29" fmla="*/ 2474259 h 3630706"/>
              <a:gd name="connsiteX30" fmla="*/ 1721224 w 10394577"/>
              <a:gd name="connsiteY30" fmla="*/ 2729753 h 3630706"/>
              <a:gd name="connsiteX31" fmla="*/ 1734671 w 10394577"/>
              <a:gd name="connsiteY31" fmla="*/ 2837329 h 3630706"/>
              <a:gd name="connsiteX32" fmla="*/ 1748118 w 10394577"/>
              <a:gd name="connsiteY32" fmla="*/ 2971800 h 3630706"/>
              <a:gd name="connsiteX33" fmla="*/ 1801906 w 10394577"/>
              <a:gd name="connsiteY33" fmla="*/ 3213847 h 3630706"/>
              <a:gd name="connsiteX34" fmla="*/ 1855694 w 10394577"/>
              <a:gd name="connsiteY34" fmla="*/ 3442447 h 3630706"/>
              <a:gd name="connsiteX35" fmla="*/ 1882588 w 10394577"/>
              <a:gd name="connsiteY35" fmla="*/ 3523129 h 3630706"/>
              <a:gd name="connsiteX36" fmla="*/ 1949824 w 10394577"/>
              <a:gd name="connsiteY36" fmla="*/ 3603812 h 3630706"/>
              <a:gd name="connsiteX37" fmla="*/ 2017059 w 10394577"/>
              <a:gd name="connsiteY37" fmla="*/ 3630706 h 3630706"/>
              <a:gd name="connsiteX38" fmla="*/ 2205318 w 10394577"/>
              <a:gd name="connsiteY38" fmla="*/ 3576917 h 3630706"/>
              <a:gd name="connsiteX39" fmla="*/ 2286000 w 10394577"/>
              <a:gd name="connsiteY39" fmla="*/ 3496235 h 3630706"/>
              <a:gd name="connsiteX40" fmla="*/ 2380130 w 10394577"/>
              <a:gd name="connsiteY40" fmla="*/ 3375212 h 3630706"/>
              <a:gd name="connsiteX41" fmla="*/ 2514600 w 10394577"/>
              <a:gd name="connsiteY41" fmla="*/ 2971800 h 3630706"/>
              <a:gd name="connsiteX42" fmla="*/ 2541494 w 10394577"/>
              <a:gd name="connsiteY42" fmla="*/ 2662517 h 3630706"/>
              <a:gd name="connsiteX43" fmla="*/ 2568388 w 10394577"/>
              <a:gd name="connsiteY43" fmla="*/ 2407023 h 3630706"/>
              <a:gd name="connsiteX44" fmla="*/ 2595282 w 10394577"/>
              <a:gd name="connsiteY44" fmla="*/ 2608729 h 3630706"/>
              <a:gd name="connsiteX45" fmla="*/ 2622177 w 10394577"/>
              <a:gd name="connsiteY45" fmla="*/ 2716306 h 3630706"/>
              <a:gd name="connsiteX46" fmla="*/ 2649071 w 10394577"/>
              <a:gd name="connsiteY46" fmla="*/ 2918012 h 3630706"/>
              <a:gd name="connsiteX47" fmla="*/ 2675965 w 10394577"/>
              <a:gd name="connsiteY47" fmla="*/ 2998694 h 3630706"/>
              <a:gd name="connsiteX48" fmla="*/ 2743200 w 10394577"/>
              <a:gd name="connsiteY48" fmla="*/ 2918012 h 3630706"/>
              <a:gd name="connsiteX49" fmla="*/ 2823882 w 10394577"/>
              <a:gd name="connsiteY49" fmla="*/ 2702859 h 3630706"/>
              <a:gd name="connsiteX50" fmla="*/ 2891118 w 10394577"/>
              <a:gd name="connsiteY50" fmla="*/ 2568388 h 3630706"/>
              <a:gd name="connsiteX51" fmla="*/ 2918012 w 10394577"/>
              <a:gd name="connsiteY51" fmla="*/ 2393576 h 3630706"/>
              <a:gd name="connsiteX52" fmla="*/ 2971800 w 10394577"/>
              <a:gd name="connsiteY52" fmla="*/ 2232212 h 3630706"/>
              <a:gd name="connsiteX53" fmla="*/ 2985247 w 10394577"/>
              <a:gd name="connsiteY53" fmla="*/ 2070847 h 3630706"/>
              <a:gd name="connsiteX54" fmla="*/ 2998694 w 10394577"/>
              <a:gd name="connsiteY54" fmla="*/ 1936376 h 3630706"/>
              <a:gd name="connsiteX55" fmla="*/ 2971800 w 10394577"/>
              <a:gd name="connsiteY55" fmla="*/ 2245659 h 3630706"/>
              <a:gd name="connsiteX56" fmla="*/ 2998694 w 10394577"/>
              <a:gd name="connsiteY56" fmla="*/ 2729753 h 3630706"/>
              <a:gd name="connsiteX57" fmla="*/ 3065930 w 10394577"/>
              <a:gd name="connsiteY57" fmla="*/ 2944906 h 3630706"/>
              <a:gd name="connsiteX58" fmla="*/ 3092824 w 10394577"/>
              <a:gd name="connsiteY58" fmla="*/ 2998694 h 3630706"/>
              <a:gd name="connsiteX59" fmla="*/ 3146612 w 10394577"/>
              <a:gd name="connsiteY59" fmla="*/ 3012141 h 3630706"/>
              <a:gd name="connsiteX60" fmla="*/ 3227294 w 10394577"/>
              <a:gd name="connsiteY60" fmla="*/ 2904564 h 3630706"/>
              <a:gd name="connsiteX61" fmla="*/ 3267635 w 10394577"/>
              <a:gd name="connsiteY61" fmla="*/ 2823882 h 3630706"/>
              <a:gd name="connsiteX62" fmla="*/ 3321424 w 10394577"/>
              <a:gd name="connsiteY62" fmla="*/ 2743200 h 3630706"/>
              <a:gd name="connsiteX63" fmla="*/ 3388659 w 10394577"/>
              <a:gd name="connsiteY63" fmla="*/ 2501153 h 3630706"/>
              <a:gd name="connsiteX64" fmla="*/ 3361765 w 10394577"/>
              <a:gd name="connsiteY64" fmla="*/ 2030506 h 3630706"/>
              <a:gd name="connsiteX65" fmla="*/ 3348318 w 10394577"/>
              <a:gd name="connsiteY65" fmla="*/ 1976717 h 3630706"/>
              <a:gd name="connsiteX66" fmla="*/ 3361765 w 10394577"/>
              <a:gd name="connsiteY66" fmla="*/ 2097741 h 3630706"/>
              <a:gd name="connsiteX67" fmla="*/ 3375212 w 10394577"/>
              <a:gd name="connsiteY67" fmla="*/ 2164976 h 3630706"/>
              <a:gd name="connsiteX68" fmla="*/ 3388659 w 10394577"/>
              <a:gd name="connsiteY68" fmla="*/ 2245659 h 3630706"/>
              <a:gd name="connsiteX69" fmla="*/ 3442447 w 10394577"/>
              <a:gd name="connsiteY69" fmla="*/ 2433917 h 3630706"/>
              <a:gd name="connsiteX70" fmla="*/ 3482788 w 10394577"/>
              <a:gd name="connsiteY70" fmla="*/ 2474259 h 3630706"/>
              <a:gd name="connsiteX71" fmla="*/ 3523130 w 10394577"/>
              <a:gd name="connsiteY71" fmla="*/ 2541494 h 3630706"/>
              <a:gd name="connsiteX72" fmla="*/ 3590365 w 10394577"/>
              <a:gd name="connsiteY72" fmla="*/ 2622176 h 3630706"/>
              <a:gd name="connsiteX73" fmla="*/ 3657600 w 10394577"/>
              <a:gd name="connsiteY73" fmla="*/ 2729753 h 3630706"/>
              <a:gd name="connsiteX74" fmla="*/ 3832412 w 10394577"/>
              <a:gd name="connsiteY74" fmla="*/ 2877670 h 3630706"/>
              <a:gd name="connsiteX75" fmla="*/ 3939988 w 10394577"/>
              <a:gd name="connsiteY75" fmla="*/ 2971800 h 3630706"/>
              <a:gd name="connsiteX76" fmla="*/ 4061012 w 10394577"/>
              <a:gd name="connsiteY76" fmla="*/ 3065929 h 3630706"/>
              <a:gd name="connsiteX77" fmla="*/ 4249271 w 10394577"/>
              <a:gd name="connsiteY77" fmla="*/ 3173506 h 3630706"/>
              <a:gd name="connsiteX78" fmla="*/ 4289612 w 10394577"/>
              <a:gd name="connsiteY78" fmla="*/ 3186953 h 3630706"/>
              <a:gd name="connsiteX79" fmla="*/ 4383741 w 10394577"/>
              <a:gd name="connsiteY79" fmla="*/ 3173506 h 3630706"/>
              <a:gd name="connsiteX80" fmla="*/ 4424082 w 10394577"/>
              <a:gd name="connsiteY80" fmla="*/ 3119717 h 3630706"/>
              <a:gd name="connsiteX81" fmla="*/ 4464424 w 10394577"/>
              <a:gd name="connsiteY81" fmla="*/ 3079376 h 3630706"/>
              <a:gd name="connsiteX82" fmla="*/ 4545106 w 10394577"/>
              <a:gd name="connsiteY82" fmla="*/ 2931459 h 3630706"/>
              <a:gd name="connsiteX83" fmla="*/ 4625788 w 10394577"/>
              <a:gd name="connsiteY83" fmla="*/ 2743200 h 3630706"/>
              <a:gd name="connsiteX84" fmla="*/ 4666130 w 10394577"/>
              <a:gd name="connsiteY84" fmla="*/ 2649070 h 3630706"/>
              <a:gd name="connsiteX85" fmla="*/ 4719918 w 10394577"/>
              <a:gd name="connsiteY85" fmla="*/ 2420470 h 3630706"/>
              <a:gd name="connsiteX86" fmla="*/ 4746812 w 10394577"/>
              <a:gd name="connsiteY86" fmla="*/ 2312894 h 3630706"/>
              <a:gd name="connsiteX87" fmla="*/ 4787153 w 10394577"/>
              <a:gd name="connsiteY87" fmla="*/ 2232212 h 3630706"/>
              <a:gd name="connsiteX88" fmla="*/ 4840941 w 10394577"/>
              <a:gd name="connsiteY88" fmla="*/ 2057400 h 3630706"/>
              <a:gd name="connsiteX89" fmla="*/ 4867835 w 10394577"/>
              <a:gd name="connsiteY89" fmla="*/ 1963270 h 3630706"/>
              <a:gd name="connsiteX90" fmla="*/ 4894730 w 10394577"/>
              <a:gd name="connsiteY90" fmla="*/ 1936376 h 3630706"/>
              <a:gd name="connsiteX91" fmla="*/ 4921624 w 10394577"/>
              <a:gd name="connsiteY91" fmla="*/ 1896035 h 3630706"/>
              <a:gd name="connsiteX92" fmla="*/ 4961965 w 10394577"/>
              <a:gd name="connsiteY92" fmla="*/ 1922929 h 3630706"/>
              <a:gd name="connsiteX93" fmla="*/ 4988859 w 10394577"/>
              <a:gd name="connsiteY93" fmla="*/ 2043953 h 3630706"/>
              <a:gd name="connsiteX94" fmla="*/ 5015753 w 10394577"/>
              <a:gd name="connsiteY94" fmla="*/ 2151529 h 3630706"/>
              <a:gd name="connsiteX95" fmla="*/ 5109882 w 10394577"/>
              <a:gd name="connsiteY95" fmla="*/ 2433917 h 3630706"/>
              <a:gd name="connsiteX96" fmla="*/ 5271247 w 10394577"/>
              <a:gd name="connsiteY96" fmla="*/ 2810435 h 3630706"/>
              <a:gd name="connsiteX97" fmla="*/ 5419165 w 10394577"/>
              <a:gd name="connsiteY97" fmla="*/ 2998694 h 3630706"/>
              <a:gd name="connsiteX98" fmla="*/ 5486400 w 10394577"/>
              <a:gd name="connsiteY98" fmla="*/ 3012141 h 3630706"/>
              <a:gd name="connsiteX99" fmla="*/ 5593977 w 10394577"/>
              <a:gd name="connsiteY99" fmla="*/ 2971800 h 3630706"/>
              <a:gd name="connsiteX100" fmla="*/ 5715000 w 10394577"/>
              <a:gd name="connsiteY100" fmla="*/ 2783541 h 3630706"/>
              <a:gd name="connsiteX101" fmla="*/ 5903259 w 10394577"/>
              <a:gd name="connsiteY101" fmla="*/ 2514600 h 3630706"/>
              <a:gd name="connsiteX102" fmla="*/ 5983941 w 10394577"/>
              <a:gd name="connsiteY102" fmla="*/ 2272553 h 3630706"/>
              <a:gd name="connsiteX103" fmla="*/ 6091518 w 10394577"/>
              <a:gd name="connsiteY103" fmla="*/ 1963270 h 3630706"/>
              <a:gd name="connsiteX104" fmla="*/ 6131859 w 10394577"/>
              <a:gd name="connsiteY104" fmla="*/ 1828800 h 3630706"/>
              <a:gd name="connsiteX105" fmla="*/ 6145306 w 10394577"/>
              <a:gd name="connsiteY105" fmla="*/ 1788459 h 3630706"/>
              <a:gd name="connsiteX106" fmla="*/ 6185647 w 10394577"/>
              <a:gd name="connsiteY106" fmla="*/ 1761564 h 3630706"/>
              <a:gd name="connsiteX107" fmla="*/ 6212541 w 10394577"/>
              <a:gd name="connsiteY107" fmla="*/ 1721223 h 3630706"/>
              <a:gd name="connsiteX108" fmla="*/ 6320118 w 10394577"/>
              <a:gd name="connsiteY108" fmla="*/ 1694329 h 3630706"/>
              <a:gd name="connsiteX109" fmla="*/ 6400800 w 10394577"/>
              <a:gd name="connsiteY109" fmla="*/ 1707776 h 3630706"/>
              <a:gd name="connsiteX110" fmla="*/ 6441141 w 10394577"/>
              <a:gd name="connsiteY110" fmla="*/ 1761564 h 3630706"/>
              <a:gd name="connsiteX111" fmla="*/ 6562165 w 10394577"/>
              <a:gd name="connsiteY111" fmla="*/ 1922929 h 3630706"/>
              <a:gd name="connsiteX112" fmla="*/ 6656294 w 10394577"/>
              <a:gd name="connsiteY112" fmla="*/ 2043953 h 3630706"/>
              <a:gd name="connsiteX113" fmla="*/ 6858000 w 10394577"/>
              <a:gd name="connsiteY113" fmla="*/ 2380129 h 3630706"/>
              <a:gd name="connsiteX114" fmla="*/ 6938682 w 10394577"/>
              <a:gd name="connsiteY114" fmla="*/ 2541494 h 3630706"/>
              <a:gd name="connsiteX115" fmla="*/ 6979024 w 10394577"/>
              <a:gd name="connsiteY115" fmla="*/ 2662517 h 3630706"/>
              <a:gd name="connsiteX116" fmla="*/ 7113494 w 10394577"/>
              <a:gd name="connsiteY116" fmla="*/ 2837329 h 3630706"/>
              <a:gd name="connsiteX117" fmla="*/ 7355541 w 10394577"/>
              <a:gd name="connsiteY117" fmla="*/ 2756647 h 3630706"/>
              <a:gd name="connsiteX118" fmla="*/ 7812741 w 10394577"/>
              <a:gd name="connsiteY118" fmla="*/ 2057400 h 3630706"/>
              <a:gd name="connsiteX119" fmla="*/ 7879977 w 10394577"/>
              <a:gd name="connsiteY119" fmla="*/ 1922929 h 3630706"/>
              <a:gd name="connsiteX120" fmla="*/ 8068235 w 10394577"/>
              <a:gd name="connsiteY120" fmla="*/ 1519517 h 3630706"/>
              <a:gd name="connsiteX121" fmla="*/ 8189259 w 10394577"/>
              <a:gd name="connsiteY121" fmla="*/ 1398494 h 3630706"/>
              <a:gd name="connsiteX122" fmla="*/ 8229600 w 10394577"/>
              <a:gd name="connsiteY122" fmla="*/ 1385047 h 3630706"/>
              <a:gd name="connsiteX123" fmla="*/ 8296835 w 10394577"/>
              <a:gd name="connsiteY123" fmla="*/ 1398494 h 3630706"/>
              <a:gd name="connsiteX124" fmla="*/ 8337177 w 10394577"/>
              <a:gd name="connsiteY124" fmla="*/ 1438835 h 3630706"/>
              <a:gd name="connsiteX125" fmla="*/ 8431306 w 10394577"/>
              <a:gd name="connsiteY125" fmla="*/ 1586753 h 3630706"/>
              <a:gd name="connsiteX126" fmla="*/ 8565777 w 10394577"/>
              <a:gd name="connsiteY126" fmla="*/ 1734670 h 3630706"/>
              <a:gd name="connsiteX127" fmla="*/ 8619565 w 10394577"/>
              <a:gd name="connsiteY127" fmla="*/ 1761564 h 3630706"/>
              <a:gd name="connsiteX128" fmla="*/ 8686800 w 10394577"/>
              <a:gd name="connsiteY128" fmla="*/ 1748117 h 3630706"/>
              <a:gd name="connsiteX129" fmla="*/ 8727141 w 10394577"/>
              <a:gd name="connsiteY129" fmla="*/ 1707776 h 3630706"/>
              <a:gd name="connsiteX130" fmla="*/ 8780930 w 10394577"/>
              <a:gd name="connsiteY130" fmla="*/ 1559859 h 3630706"/>
              <a:gd name="connsiteX131" fmla="*/ 8821271 w 10394577"/>
              <a:gd name="connsiteY131" fmla="*/ 1479176 h 3630706"/>
              <a:gd name="connsiteX132" fmla="*/ 8875059 w 10394577"/>
              <a:gd name="connsiteY132" fmla="*/ 1250576 h 3630706"/>
              <a:gd name="connsiteX133" fmla="*/ 8915400 w 10394577"/>
              <a:gd name="connsiteY133" fmla="*/ 995082 h 3630706"/>
              <a:gd name="connsiteX134" fmla="*/ 8942294 w 10394577"/>
              <a:gd name="connsiteY134" fmla="*/ 954741 h 3630706"/>
              <a:gd name="connsiteX135" fmla="*/ 9022977 w 10394577"/>
              <a:gd name="connsiteY135" fmla="*/ 1196788 h 3630706"/>
              <a:gd name="connsiteX136" fmla="*/ 9049871 w 10394577"/>
              <a:gd name="connsiteY136" fmla="*/ 1304364 h 3630706"/>
              <a:gd name="connsiteX137" fmla="*/ 9157447 w 10394577"/>
              <a:gd name="connsiteY137" fmla="*/ 1532964 h 3630706"/>
              <a:gd name="connsiteX138" fmla="*/ 9224682 w 10394577"/>
              <a:gd name="connsiteY138" fmla="*/ 1586753 h 3630706"/>
              <a:gd name="connsiteX139" fmla="*/ 9332259 w 10394577"/>
              <a:gd name="connsiteY139" fmla="*/ 1573306 h 3630706"/>
              <a:gd name="connsiteX140" fmla="*/ 9466730 w 10394577"/>
              <a:gd name="connsiteY140" fmla="*/ 1519517 h 3630706"/>
              <a:gd name="connsiteX141" fmla="*/ 9520518 w 10394577"/>
              <a:gd name="connsiteY141" fmla="*/ 1452282 h 3630706"/>
              <a:gd name="connsiteX142" fmla="*/ 9560859 w 10394577"/>
              <a:gd name="connsiteY142" fmla="*/ 1438835 h 3630706"/>
              <a:gd name="connsiteX143" fmla="*/ 9614647 w 10394577"/>
              <a:gd name="connsiteY143" fmla="*/ 1344706 h 3630706"/>
              <a:gd name="connsiteX144" fmla="*/ 9668435 w 10394577"/>
              <a:gd name="connsiteY144" fmla="*/ 1304364 h 3630706"/>
              <a:gd name="connsiteX145" fmla="*/ 9843247 w 10394577"/>
              <a:gd name="connsiteY145" fmla="*/ 1317812 h 3630706"/>
              <a:gd name="connsiteX146" fmla="*/ 9870141 w 10394577"/>
              <a:gd name="connsiteY146" fmla="*/ 1277470 h 3630706"/>
              <a:gd name="connsiteX147" fmla="*/ 10018059 w 10394577"/>
              <a:gd name="connsiteY147" fmla="*/ 1143000 h 3630706"/>
              <a:gd name="connsiteX148" fmla="*/ 10098741 w 10394577"/>
              <a:gd name="connsiteY148" fmla="*/ 995082 h 3630706"/>
              <a:gd name="connsiteX149" fmla="*/ 10139082 w 10394577"/>
              <a:gd name="connsiteY149" fmla="*/ 941294 h 3630706"/>
              <a:gd name="connsiteX150" fmla="*/ 10165977 w 10394577"/>
              <a:gd name="connsiteY150" fmla="*/ 887506 h 3630706"/>
              <a:gd name="connsiteX151" fmla="*/ 10206318 w 10394577"/>
              <a:gd name="connsiteY151" fmla="*/ 806823 h 3630706"/>
              <a:gd name="connsiteX152" fmla="*/ 10246659 w 10394577"/>
              <a:gd name="connsiteY152" fmla="*/ 779929 h 3630706"/>
              <a:gd name="connsiteX153" fmla="*/ 10300447 w 10394577"/>
              <a:gd name="connsiteY153" fmla="*/ 632012 h 3630706"/>
              <a:gd name="connsiteX154" fmla="*/ 10313894 w 10394577"/>
              <a:gd name="connsiteY154" fmla="*/ 510988 h 3630706"/>
              <a:gd name="connsiteX155" fmla="*/ 10327341 w 10394577"/>
              <a:gd name="connsiteY155" fmla="*/ 403412 h 3630706"/>
              <a:gd name="connsiteX156" fmla="*/ 10340788 w 10394577"/>
              <a:gd name="connsiteY156" fmla="*/ 268941 h 3630706"/>
              <a:gd name="connsiteX157" fmla="*/ 10367682 w 10394577"/>
              <a:gd name="connsiteY157" fmla="*/ 121023 h 3630706"/>
              <a:gd name="connsiteX158" fmla="*/ 10394577 w 10394577"/>
              <a:gd name="connsiteY158" fmla="*/ 40341 h 3630706"/>
              <a:gd name="connsiteX159" fmla="*/ 10381130 w 10394577"/>
              <a:gd name="connsiteY159" fmla="*/ 0 h 363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0394577" h="3630706">
                <a:moveTo>
                  <a:pt x="0" y="3576917"/>
                </a:moveTo>
                <a:cubicBezTo>
                  <a:pt x="17929" y="3550023"/>
                  <a:pt x="35252" y="3522715"/>
                  <a:pt x="53788" y="3496235"/>
                </a:cubicBezTo>
                <a:cubicBezTo>
                  <a:pt x="66640" y="3477875"/>
                  <a:pt x="83246" y="3462038"/>
                  <a:pt x="94130" y="3442447"/>
                </a:cubicBezTo>
                <a:cubicBezTo>
                  <a:pt x="182182" y="3283956"/>
                  <a:pt x="57485" y="3459932"/>
                  <a:pt x="161365" y="3321423"/>
                </a:cubicBezTo>
                <a:cubicBezTo>
                  <a:pt x="196973" y="3161185"/>
                  <a:pt x="188393" y="3173193"/>
                  <a:pt x="268941" y="2985247"/>
                </a:cubicBezTo>
                <a:cubicBezTo>
                  <a:pt x="294370" y="2925911"/>
                  <a:pt x="311018" y="2875356"/>
                  <a:pt x="349624" y="2823882"/>
                </a:cubicBezTo>
                <a:cubicBezTo>
                  <a:pt x="361034" y="2808669"/>
                  <a:pt x="378912" y="2799016"/>
                  <a:pt x="389965" y="2783541"/>
                </a:cubicBezTo>
                <a:cubicBezTo>
                  <a:pt x="442913" y="2709414"/>
                  <a:pt x="391040" y="2746858"/>
                  <a:pt x="443753" y="2662517"/>
                </a:cubicBezTo>
                <a:cubicBezTo>
                  <a:pt x="453832" y="2646391"/>
                  <a:pt x="473041" y="2637651"/>
                  <a:pt x="484094" y="2622176"/>
                </a:cubicBezTo>
                <a:cubicBezTo>
                  <a:pt x="495745" y="2605864"/>
                  <a:pt x="501043" y="2585792"/>
                  <a:pt x="510988" y="2568388"/>
                </a:cubicBezTo>
                <a:cubicBezTo>
                  <a:pt x="519006" y="2554356"/>
                  <a:pt x="528917" y="2541494"/>
                  <a:pt x="537882" y="2528047"/>
                </a:cubicBezTo>
                <a:cubicBezTo>
                  <a:pt x="542365" y="2554941"/>
                  <a:pt x="546453" y="2581904"/>
                  <a:pt x="551330" y="2608729"/>
                </a:cubicBezTo>
                <a:cubicBezTo>
                  <a:pt x="555419" y="2631216"/>
                  <a:pt x="561020" y="2653419"/>
                  <a:pt x="564777" y="2675964"/>
                </a:cubicBezTo>
                <a:cubicBezTo>
                  <a:pt x="569988" y="2707228"/>
                  <a:pt x="573281" y="2738787"/>
                  <a:pt x="578224" y="2770094"/>
                </a:cubicBezTo>
                <a:cubicBezTo>
                  <a:pt x="586729" y="2823957"/>
                  <a:pt x="596153" y="2877671"/>
                  <a:pt x="605118" y="2931459"/>
                </a:cubicBezTo>
                <a:cubicBezTo>
                  <a:pt x="614205" y="2985981"/>
                  <a:pt x="616967" y="3015779"/>
                  <a:pt x="632012" y="3065929"/>
                </a:cubicBezTo>
                <a:cubicBezTo>
                  <a:pt x="640158" y="3093083"/>
                  <a:pt x="635318" y="3130887"/>
                  <a:pt x="658906" y="3146612"/>
                </a:cubicBezTo>
                <a:lnTo>
                  <a:pt x="699247" y="3173506"/>
                </a:lnTo>
                <a:cubicBezTo>
                  <a:pt x="739588" y="3164541"/>
                  <a:pt x="781066" y="3159680"/>
                  <a:pt x="820271" y="3146612"/>
                </a:cubicBezTo>
                <a:cubicBezTo>
                  <a:pt x="835603" y="3141501"/>
                  <a:pt x="847855" y="3129639"/>
                  <a:pt x="860612" y="3119717"/>
                </a:cubicBezTo>
                <a:cubicBezTo>
                  <a:pt x="912257" y="3079549"/>
                  <a:pt x="964873" y="3034361"/>
                  <a:pt x="1008530" y="2985247"/>
                </a:cubicBezTo>
                <a:cubicBezTo>
                  <a:pt x="1104747" y="2877003"/>
                  <a:pt x="1183954" y="2789707"/>
                  <a:pt x="1250577" y="2662517"/>
                </a:cubicBezTo>
                <a:cubicBezTo>
                  <a:pt x="1272978" y="2619752"/>
                  <a:pt x="1284554" y="2572071"/>
                  <a:pt x="1304365" y="2528047"/>
                </a:cubicBezTo>
                <a:cubicBezTo>
                  <a:pt x="1324930" y="2482347"/>
                  <a:pt x="1351247" y="2439371"/>
                  <a:pt x="1371600" y="2393576"/>
                </a:cubicBezTo>
                <a:cubicBezTo>
                  <a:pt x="1387154" y="2358580"/>
                  <a:pt x="1396225" y="2320924"/>
                  <a:pt x="1411941" y="2286000"/>
                </a:cubicBezTo>
                <a:cubicBezTo>
                  <a:pt x="1436619" y="2231160"/>
                  <a:pt x="1465730" y="2178423"/>
                  <a:pt x="1492624" y="2124635"/>
                </a:cubicBezTo>
                <a:cubicBezTo>
                  <a:pt x="1526746" y="2056391"/>
                  <a:pt x="1508398" y="2087527"/>
                  <a:pt x="1546412" y="2030506"/>
                </a:cubicBezTo>
                <a:cubicBezTo>
                  <a:pt x="1583665" y="2129848"/>
                  <a:pt x="1592971" y="2142279"/>
                  <a:pt x="1613647" y="2245659"/>
                </a:cubicBezTo>
                <a:cubicBezTo>
                  <a:pt x="1619863" y="2276738"/>
                  <a:pt x="1619835" y="2308936"/>
                  <a:pt x="1627094" y="2339788"/>
                </a:cubicBezTo>
                <a:cubicBezTo>
                  <a:pt x="1637812" y="2385341"/>
                  <a:pt x="1655525" y="2429003"/>
                  <a:pt x="1667435" y="2474259"/>
                </a:cubicBezTo>
                <a:cubicBezTo>
                  <a:pt x="1678155" y="2514994"/>
                  <a:pt x="1715086" y="2692928"/>
                  <a:pt x="1721224" y="2729753"/>
                </a:cubicBezTo>
                <a:cubicBezTo>
                  <a:pt x="1727165" y="2765399"/>
                  <a:pt x="1730680" y="2801412"/>
                  <a:pt x="1734671" y="2837329"/>
                </a:cubicBezTo>
                <a:cubicBezTo>
                  <a:pt x="1739646" y="2882101"/>
                  <a:pt x="1740199" y="2927454"/>
                  <a:pt x="1748118" y="2971800"/>
                </a:cubicBezTo>
                <a:cubicBezTo>
                  <a:pt x="1762647" y="3053163"/>
                  <a:pt x="1792779" y="3131702"/>
                  <a:pt x="1801906" y="3213847"/>
                </a:cubicBezTo>
                <a:cubicBezTo>
                  <a:pt x="1820826" y="3384131"/>
                  <a:pt x="1799927" y="3286299"/>
                  <a:pt x="1855694" y="3442447"/>
                </a:cubicBezTo>
                <a:cubicBezTo>
                  <a:pt x="1865229" y="3469144"/>
                  <a:pt x="1871074" y="3497224"/>
                  <a:pt x="1882588" y="3523129"/>
                </a:cubicBezTo>
                <a:cubicBezTo>
                  <a:pt x="1892597" y="3545649"/>
                  <a:pt x="1930337" y="3591632"/>
                  <a:pt x="1949824" y="3603812"/>
                </a:cubicBezTo>
                <a:cubicBezTo>
                  <a:pt x="1970293" y="3616605"/>
                  <a:pt x="1994647" y="3621741"/>
                  <a:pt x="2017059" y="3630706"/>
                </a:cubicBezTo>
                <a:cubicBezTo>
                  <a:pt x="2079812" y="3612776"/>
                  <a:pt x="2146944" y="3606104"/>
                  <a:pt x="2205318" y="3576917"/>
                </a:cubicBezTo>
                <a:cubicBezTo>
                  <a:pt x="2239336" y="3559908"/>
                  <a:pt x="2261090" y="3524977"/>
                  <a:pt x="2286000" y="3496235"/>
                </a:cubicBezTo>
                <a:cubicBezTo>
                  <a:pt x="2319471" y="3457614"/>
                  <a:pt x="2356650" y="3420606"/>
                  <a:pt x="2380130" y="3375212"/>
                </a:cubicBezTo>
                <a:cubicBezTo>
                  <a:pt x="2481667" y="3178908"/>
                  <a:pt x="2479667" y="3146466"/>
                  <a:pt x="2514600" y="2971800"/>
                </a:cubicBezTo>
                <a:cubicBezTo>
                  <a:pt x="2523565" y="2868706"/>
                  <a:pt x="2534610" y="2765771"/>
                  <a:pt x="2541494" y="2662517"/>
                </a:cubicBezTo>
                <a:cubicBezTo>
                  <a:pt x="2556170" y="2442371"/>
                  <a:pt x="2538598" y="2526184"/>
                  <a:pt x="2568388" y="2407023"/>
                </a:cubicBezTo>
                <a:cubicBezTo>
                  <a:pt x="2571660" y="2433201"/>
                  <a:pt x="2589096" y="2577800"/>
                  <a:pt x="2595282" y="2608729"/>
                </a:cubicBezTo>
                <a:cubicBezTo>
                  <a:pt x="2602531" y="2644974"/>
                  <a:pt x="2613212" y="2680447"/>
                  <a:pt x="2622177" y="2716306"/>
                </a:cubicBezTo>
                <a:cubicBezTo>
                  <a:pt x="2626654" y="2756598"/>
                  <a:pt x="2636999" y="2869725"/>
                  <a:pt x="2649071" y="2918012"/>
                </a:cubicBezTo>
                <a:cubicBezTo>
                  <a:pt x="2655947" y="2945514"/>
                  <a:pt x="2675965" y="2998694"/>
                  <a:pt x="2675965" y="2998694"/>
                </a:cubicBezTo>
                <a:cubicBezTo>
                  <a:pt x="2698377" y="2971800"/>
                  <a:pt x="2727544" y="2949324"/>
                  <a:pt x="2743200" y="2918012"/>
                </a:cubicBezTo>
                <a:cubicBezTo>
                  <a:pt x="2777454" y="2849504"/>
                  <a:pt x="2789628" y="2771367"/>
                  <a:pt x="2823882" y="2702859"/>
                </a:cubicBezTo>
                <a:lnTo>
                  <a:pt x="2891118" y="2568388"/>
                </a:lnTo>
                <a:cubicBezTo>
                  <a:pt x="2900083" y="2510117"/>
                  <a:pt x="2904253" y="2450904"/>
                  <a:pt x="2918012" y="2393576"/>
                </a:cubicBezTo>
                <a:cubicBezTo>
                  <a:pt x="2931244" y="2338444"/>
                  <a:pt x="2960236" y="2287718"/>
                  <a:pt x="2971800" y="2232212"/>
                </a:cubicBezTo>
                <a:cubicBezTo>
                  <a:pt x="2982808" y="2179372"/>
                  <a:pt x="2980360" y="2124600"/>
                  <a:pt x="2985247" y="2070847"/>
                </a:cubicBezTo>
                <a:cubicBezTo>
                  <a:pt x="2989325" y="2025985"/>
                  <a:pt x="2998694" y="1891329"/>
                  <a:pt x="2998694" y="1936376"/>
                </a:cubicBezTo>
                <a:cubicBezTo>
                  <a:pt x="2998694" y="2018070"/>
                  <a:pt x="2981653" y="2156980"/>
                  <a:pt x="2971800" y="2245659"/>
                </a:cubicBezTo>
                <a:cubicBezTo>
                  <a:pt x="2980765" y="2407024"/>
                  <a:pt x="2988176" y="2568482"/>
                  <a:pt x="2998694" y="2729753"/>
                </a:cubicBezTo>
                <a:cubicBezTo>
                  <a:pt x="3010193" y="2906077"/>
                  <a:pt x="2990859" y="2819788"/>
                  <a:pt x="3065930" y="2944906"/>
                </a:cubicBezTo>
                <a:cubicBezTo>
                  <a:pt x="3076243" y="2962095"/>
                  <a:pt x="3077425" y="2985861"/>
                  <a:pt x="3092824" y="2998694"/>
                </a:cubicBezTo>
                <a:cubicBezTo>
                  <a:pt x="3107022" y="3010525"/>
                  <a:pt x="3128683" y="3007659"/>
                  <a:pt x="3146612" y="3012141"/>
                </a:cubicBezTo>
                <a:cubicBezTo>
                  <a:pt x="3173506" y="2976282"/>
                  <a:pt x="3203055" y="2942269"/>
                  <a:pt x="3227294" y="2904564"/>
                </a:cubicBezTo>
                <a:cubicBezTo>
                  <a:pt x="3243554" y="2879271"/>
                  <a:pt x="3252484" y="2849854"/>
                  <a:pt x="3267635" y="2823882"/>
                </a:cubicBezTo>
                <a:cubicBezTo>
                  <a:pt x="3283922" y="2795962"/>
                  <a:pt x="3303494" y="2770094"/>
                  <a:pt x="3321424" y="2743200"/>
                </a:cubicBezTo>
                <a:cubicBezTo>
                  <a:pt x="3383834" y="2555969"/>
                  <a:pt x="3365891" y="2637761"/>
                  <a:pt x="3388659" y="2501153"/>
                </a:cubicBezTo>
                <a:cubicBezTo>
                  <a:pt x="3383350" y="2363116"/>
                  <a:pt x="3384716" y="2179690"/>
                  <a:pt x="3361765" y="2030506"/>
                </a:cubicBezTo>
                <a:cubicBezTo>
                  <a:pt x="3358955" y="2012239"/>
                  <a:pt x="3352800" y="1994647"/>
                  <a:pt x="3348318" y="1976717"/>
                </a:cubicBezTo>
                <a:cubicBezTo>
                  <a:pt x="3352800" y="2017058"/>
                  <a:pt x="3356025" y="2057559"/>
                  <a:pt x="3361765" y="2097741"/>
                </a:cubicBezTo>
                <a:cubicBezTo>
                  <a:pt x="3364997" y="2120367"/>
                  <a:pt x="3371124" y="2142489"/>
                  <a:pt x="3375212" y="2164976"/>
                </a:cubicBezTo>
                <a:cubicBezTo>
                  <a:pt x="3380089" y="2191802"/>
                  <a:pt x="3383312" y="2218923"/>
                  <a:pt x="3388659" y="2245659"/>
                </a:cubicBezTo>
                <a:cubicBezTo>
                  <a:pt x="3396921" y="2286970"/>
                  <a:pt x="3414147" y="2388636"/>
                  <a:pt x="3442447" y="2433917"/>
                </a:cubicBezTo>
                <a:cubicBezTo>
                  <a:pt x="3452526" y="2450044"/>
                  <a:pt x="3471378" y="2459045"/>
                  <a:pt x="3482788" y="2474259"/>
                </a:cubicBezTo>
                <a:cubicBezTo>
                  <a:pt x="3498470" y="2495168"/>
                  <a:pt x="3507757" y="2520357"/>
                  <a:pt x="3523130" y="2541494"/>
                </a:cubicBezTo>
                <a:cubicBezTo>
                  <a:pt x="3543721" y="2569806"/>
                  <a:pt x="3570017" y="2593689"/>
                  <a:pt x="3590365" y="2622176"/>
                </a:cubicBezTo>
                <a:cubicBezTo>
                  <a:pt x="3614943" y="2656586"/>
                  <a:pt x="3630934" y="2696934"/>
                  <a:pt x="3657600" y="2729753"/>
                </a:cubicBezTo>
                <a:cubicBezTo>
                  <a:pt x="3799401" y="2904277"/>
                  <a:pt x="3713578" y="2786259"/>
                  <a:pt x="3832412" y="2877670"/>
                </a:cubicBezTo>
                <a:cubicBezTo>
                  <a:pt x="3870179" y="2906722"/>
                  <a:pt x="3903207" y="2941510"/>
                  <a:pt x="3939988" y="2971800"/>
                </a:cubicBezTo>
                <a:cubicBezTo>
                  <a:pt x="3979439" y="3004289"/>
                  <a:pt x="4019259" y="3036457"/>
                  <a:pt x="4061012" y="3065929"/>
                </a:cubicBezTo>
                <a:cubicBezTo>
                  <a:pt x="4117501" y="3105803"/>
                  <a:pt x="4185225" y="3145041"/>
                  <a:pt x="4249271" y="3173506"/>
                </a:cubicBezTo>
                <a:cubicBezTo>
                  <a:pt x="4262224" y="3179263"/>
                  <a:pt x="4276165" y="3182471"/>
                  <a:pt x="4289612" y="3186953"/>
                </a:cubicBezTo>
                <a:cubicBezTo>
                  <a:pt x="4320988" y="3182471"/>
                  <a:pt x="4355392" y="3187681"/>
                  <a:pt x="4383741" y="3173506"/>
                </a:cubicBezTo>
                <a:cubicBezTo>
                  <a:pt x="4403787" y="3163483"/>
                  <a:pt x="4409496" y="3136733"/>
                  <a:pt x="4424082" y="3119717"/>
                </a:cubicBezTo>
                <a:cubicBezTo>
                  <a:pt x="4436458" y="3105278"/>
                  <a:pt x="4453014" y="3094590"/>
                  <a:pt x="4464424" y="3079376"/>
                </a:cubicBezTo>
                <a:cubicBezTo>
                  <a:pt x="4498101" y="3034474"/>
                  <a:pt x="4518540" y="2980163"/>
                  <a:pt x="4545106" y="2931459"/>
                </a:cubicBezTo>
                <a:cubicBezTo>
                  <a:pt x="4631719" y="2772667"/>
                  <a:pt x="4537493" y="2978652"/>
                  <a:pt x="4625788" y="2743200"/>
                </a:cubicBezTo>
                <a:cubicBezTo>
                  <a:pt x="4637774" y="2711237"/>
                  <a:pt x="4655335" y="2681455"/>
                  <a:pt x="4666130" y="2649070"/>
                </a:cubicBezTo>
                <a:cubicBezTo>
                  <a:pt x="4679759" y="2608183"/>
                  <a:pt x="4711043" y="2458191"/>
                  <a:pt x="4719918" y="2420470"/>
                </a:cubicBezTo>
                <a:cubicBezTo>
                  <a:pt x="4728384" y="2384490"/>
                  <a:pt x="4734380" y="2347703"/>
                  <a:pt x="4746812" y="2312894"/>
                </a:cubicBezTo>
                <a:cubicBezTo>
                  <a:pt x="4756925" y="2284577"/>
                  <a:pt x="4773706" y="2259106"/>
                  <a:pt x="4787153" y="2232212"/>
                </a:cubicBezTo>
                <a:cubicBezTo>
                  <a:pt x="4811237" y="2063621"/>
                  <a:pt x="4780368" y="2208832"/>
                  <a:pt x="4840941" y="2057400"/>
                </a:cubicBezTo>
                <a:cubicBezTo>
                  <a:pt x="4847973" y="2039820"/>
                  <a:pt x="4856101" y="1982827"/>
                  <a:pt x="4867835" y="1963270"/>
                </a:cubicBezTo>
                <a:cubicBezTo>
                  <a:pt x="4874358" y="1952399"/>
                  <a:pt x="4886810" y="1946276"/>
                  <a:pt x="4894730" y="1936376"/>
                </a:cubicBezTo>
                <a:cubicBezTo>
                  <a:pt x="4904826" y="1923756"/>
                  <a:pt x="4912659" y="1909482"/>
                  <a:pt x="4921624" y="1896035"/>
                </a:cubicBezTo>
                <a:cubicBezTo>
                  <a:pt x="4935071" y="1905000"/>
                  <a:pt x="4951869" y="1910309"/>
                  <a:pt x="4961965" y="1922929"/>
                </a:cubicBezTo>
                <a:cubicBezTo>
                  <a:pt x="4975931" y="1940387"/>
                  <a:pt x="4988668" y="2043060"/>
                  <a:pt x="4988859" y="2043953"/>
                </a:cubicBezTo>
                <a:cubicBezTo>
                  <a:pt x="4996604" y="2080095"/>
                  <a:pt x="5005860" y="2115915"/>
                  <a:pt x="5015753" y="2151529"/>
                </a:cubicBezTo>
                <a:cubicBezTo>
                  <a:pt x="5072473" y="2355722"/>
                  <a:pt x="5038640" y="2220192"/>
                  <a:pt x="5109882" y="2433917"/>
                </a:cubicBezTo>
                <a:cubicBezTo>
                  <a:pt x="5179084" y="2641522"/>
                  <a:pt x="5123630" y="2552105"/>
                  <a:pt x="5271247" y="2810435"/>
                </a:cubicBezTo>
                <a:cubicBezTo>
                  <a:pt x="5296743" y="2855053"/>
                  <a:pt x="5361254" y="2987112"/>
                  <a:pt x="5419165" y="2998694"/>
                </a:cubicBezTo>
                <a:lnTo>
                  <a:pt x="5486400" y="3012141"/>
                </a:lnTo>
                <a:cubicBezTo>
                  <a:pt x="5522259" y="2998694"/>
                  <a:pt x="5562112" y="2993044"/>
                  <a:pt x="5593977" y="2971800"/>
                </a:cubicBezTo>
                <a:cubicBezTo>
                  <a:pt x="5636935" y="2943161"/>
                  <a:pt x="5697594" y="2809651"/>
                  <a:pt x="5715000" y="2783541"/>
                </a:cubicBezTo>
                <a:cubicBezTo>
                  <a:pt x="5787216" y="2675217"/>
                  <a:pt x="5847781" y="2638358"/>
                  <a:pt x="5903259" y="2514600"/>
                </a:cubicBezTo>
                <a:cubicBezTo>
                  <a:pt x="5938048" y="2436994"/>
                  <a:pt x="5953411" y="2351931"/>
                  <a:pt x="5983941" y="2272553"/>
                </a:cubicBezTo>
                <a:cubicBezTo>
                  <a:pt x="6067976" y="2054063"/>
                  <a:pt x="6033237" y="2157540"/>
                  <a:pt x="6091518" y="1963270"/>
                </a:cubicBezTo>
                <a:cubicBezTo>
                  <a:pt x="6115973" y="1792086"/>
                  <a:pt x="6082936" y="1926645"/>
                  <a:pt x="6131859" y="1828800"/>
                </a:cubicBezTo>
                <a:cubicBezTo>
                  <a:pt x="6138198" y="1816122"/>
                  <a:pt x="6136451" y="1799527"/>
                  <a:pt x="6145306" y="1788459"/>
                </a:cubicBezTo>
                <a:cubicBezTo>
                  <a:pt x="6155402" y="1775839"/>
                  <a:pt x="6172200" y="1770529"/>
                  <a:pt x="6185647" y="1761564"/>
                </a:cubicBezTo>
                <a:cubicBezTo>
                  <a:pt x="6194612" y="1748117"/>
                  <a:pt x="6198086" y="1728451"/>
                  <a:pt x="6212541" y="1721223"/>
                </a:cubicBezTo>
                <a:cubicBezTo>
                  <a:pt x="6245601" y="1704693"/>
                  <a:pt x="6320118" y="1694329"/>
                  <a:pt x="6320118" y="1694329"/>
                </a:cubicBezTo>
                <a:cubicBezTo>
                  <a:pt x="6347012" y="1698811"/>
                  <a:pt x="6376966" y="1694535"/>
                  <a:pt x="6400800" y="1707776"/>
                </a:cubicBezTo>
                <a:cubicBezTo>
                  <a:pt x="6420391" y="1718660"/>
                  <a:pt x="6426383" y="1744698"/>
                  <a:pt x="6441141" y="1761564"/>
                </a:cubicBezTo>
                <a:cubicBezTo>
                  <a:pt x="6600882" y="1944125"/>
                  <a:pt x="6354663" y="1628967"/>
                  <a:pt x="6562165" y="1922929"/>
                </a:cubicBezTo>
                <a:cubicBezTo>
                  <a:pt x="6591637" y="1964682"/>
                  <a:pt x="6626986" y="2002085"/>
                  <a:pt x="6656294" y="2043953"/>
                </a:cubicBezTo>
                <a:cubicBezTo>
                  <a:pt x="6717314" y="2131125"/>
                  <a:pt x="6810363" y="2291660"/>
                  <a:pt x="6858000" y="2380129"/>
                </a:cubicBezTo>
                <a:cubicBezTo>
                  <a:pt x="6886511" y="2433078"/>
                  <a:pt x="6914993" y="2486219"/>
                  <a:pt x="6938682" y="2541494"/>
                </a:cubicBezTo>
                <a:cubicBezTo>
                  <a:pt x="6955433" y="2580579"/>
                  <a:pt x="6960007" y="2624483"/>
                  <a:pt x="6979024" y="2662517"/>
                </a:cubicBezTo>
                <a:cubicBezTo>
                  <a:pt x="7026399" y="2757267"/>
                  <a:pt x="7050197" y="2774032"/>
                  <a:pt x="7113494" y="2837329"/>
                </a:cubicBezTo>
                <a:cubicBezTo>
                  <a:pt x="7194176" y="2810435"/>
                  <a:pt x="7286841" y="2806779"/>
                  <a:pt x="7355541" y="2756647"/>
                </a:cubicBezTo>
                <a:cubicBezTo>
                  <a:pt x="7615139" y="2567211"/>
                  <a:pt x="7676697" y="2336289"/>
                  <a:pt x="7812741" y="2057400"/>
                </a:cubicBezTo>
                <a:cubicBezTo>
                  <a:pt x="7834712" y="2012359"/>
                  <a:pt x="7862851" y="1970026"/>
                  <a:pt x="7879977" y="1922929"/>
                </a:cubicBezTo>
                <a:cubicBezTo>
                  <a:pt x="7929115" y="1787799"/>
                  <a:pt x="7978192" y="1632069"/>
                  <a:pt x="8068235" y="1519517"/>
                </a:cubicBezTo>
                <a:cubicBezTo>
                  <a:pt x="8114851" y="1461248"/>
                  <a:pt x="8124714" y="1438834"/>
                  <a:pt x="8189259" y="1398494"/>
                </a:cubicBezTo>
                <a:cubicBezTo>
                  <a:pt x="8201279" y="1390982"/>
                  <a:pt x="8216153" y="1389529"/>
                  <a:pt x="8229600" y="1385047"/>
                </a:cubicBezTo>
                <a:cubicBezTo>
                  <a:pt x="8252012" y="1389529"/>
                  <a:pt x="8276392" y="1388273"/>
                  <a:pt x="8296835" y="1398494"/>
                </a:cubicBezTo>
                <a:cubicBezTo>
                  <a:pt x="8313845" y="1406999"/>
                  <a:pt x="8326123" y="1423360"/>
                  <a:pt x="8337177" y="1438835"/>
                </a:cubicBezTo>
                <a:cubicBezTo>
                  <a:pt x="8371146" y="1486392"/>
                  <a:pt x="8396240" y="1539999"/>
                  <a:pt x="8431306" y="1586753"/>
                </a:cubicBezTo>
                <a:cubicBezTo>
                  <a:pt x="8493797" y="1670075"/>
                  <a:pt x="8491948" y="1688527"/>
                  <a:pt x="8565777" y="1734670"/>
                </a:cubicBezTo>
                <a:cubicBezTo>
                  <a:pt x="8582776" y="1745294"/>
                  <a:pt x="8601636" y="1752599"/>
                  <a:pt x="8619565" y="1761564"/>
                </a:cubicBezTo>
                <a:cubicBezTo>
                  <a:pt x="8641977" y="1757082"/>
                  <a:pt x="8666357" y="1758338"/>
                  <a:pt x="8686800" y="1748117"/>
                </a:cubicBezTo>
                <a:cubicBezTo>
                  <a:pt x="8703809" y="1739612"/>
                  <a:pt x="8717062" y="1723902"/>
                  <a:pt x="8727141" y="1707776"/>
                </a:cubicBezTo>
                <a:cubicBezTo>
                  <a:pt x="8744509" y="1679987"/>
                  <a:pt x="8769954" y="1586200"/>
                  <a:pt x="8780930" y="1559859"/>
                </a:cubicBezTo>
                <a:cubicBezTo>
                  <a:pt x="8792495" y="1532103"/>
                  <a:pt x="8807824" y="1506070"/>
                  <a:pt x="8821271" y="1479176"/>
                </a:cubicBezTo>
                <a:cubicBezTo>
                  <a:pt x="8863682" y="1139889"/>
                  <a:pt x="8795415" y="1628887"/>
                  <a:pt x="8875059" y="1250576"/>
                </a:cubicBezTo>
                <a:cubicBezTo>
                  <a:pt x="8911036" y="1079683"/>
                  <a:pt x="8861837" y="1155771"/>
                  <a:pt x="8915400" y="995082"/>
                </a:cubicBezTo>
                <a:cubicBezTo>
                  <a:pt x="8920511" y="979750"/>
                  <a:pt x="8933329" y="968188"/>
                  <a:pt x="8942294" y="954741"/>
                </a:cubicBezTo>
                <a:cubicBezTo>
                  <a:pt x="8969188" y="1035423"/>
                  <a:pt x="9002350" y="1114281"/>
                  <a:pt x="9022977" y="1196788"/>
                </a:cubicBezTo>
                <a:cubicBezTo>
                  <a:pt x="9031942" y="1232647"/>
                  <a:pt x="9036144" y="1270045"/>
                  <a:pt x="9049871" y="1304364"/>
                </a:cubicBezTo>
                <a:cubicBezTo>
                  <a:pt x="9081148" y="1382556"/>
                  <a:pt x="9119785" y="1457639"/>
                  <a:pt x="9157447" y="1532964"/>
                </a:cubicBezTo>
                <a:cubicBezTo>
                  <a:pt x="9181777" y="1581624"/>
                  <a:pt x="9178153" y="1571243"/>
                  <a:pt x="9224682" y="1586753"/>
                </a:cubicBezTo>
                <a:cubicBezTo>
                  <a:pt x="9260541" y="1582271"/>
                  <a:pt x="9296923" y="1580878"/>
                  <a:pt x="9332259" y="1573306"/>
                </a:cubicBezTo>
                <a:cubicBezTo>
                  <a:pt x="9390418" y="1560843"/>
                  <a:pt x="9416959" y="1544403"/>
                  <a:pt x="9466730" y="1519517"/>
                </a:cubicBezTo>
                <a:cubicBezTo>
                  <a:pt x="9484659" y="1497105"/>
                  <a:pt x="9498727" y="1470960"/>
                  <a:pt x="9520518" y="1452282"/>
                </a:cubicBezTo>
                <a:cubicBezTo>
                  <a:pt x="9531280" y="1443057"/>
                  <a:pt x="9549791" y="1447690"/>
                  <a:pt x="9560859" y="1438835"/>
                </a:cubicBezTo>
                <a:cubicBezTo>
                  <a:pt x="9588823" y="1416464"/>
                  <a:pt x="9592990" y="1369972"/>
                  <a:pt x="9614647" y="1344706"/>
                </a:cubicBezTo>
                <a:cubicBezTo>
                  <a:pt x="9629232" y="1327690"/>
                  <a:pt x="9650506" y="1317811"/>
                  <a:pt x="9668435" y="1304364"/>
                </a:cubicBezTo>
                <a:cubicBezTo>
                  <a:pt x="9798185" y="1336802"/>
                  <a:pt x="9739767" y="1338508"/>
                  <a:pt x="9843247" y="1317812"/>
                </a:cubicBezTo>
                <a:cubicBezTo>
                  <a:pt x="9852212" y="1304365"/>
                  <a:pt x="9858713" y="1288898"/>
                  <a:pt x="9870141" y="1277470"/>
                </a:cubicBezTo>
                <a:cubicBezTo>
                  <a:pt x="9978121" y="1169490"/>
                  <a:pt x="9902446" y="1284306"/>
                  <a:pt x="10018059" y="1143000"/>
                </a:cubicBezTo>
                <a:cubicBezTo>
                  <a:pt x="10051976" y="1101546"/>
                  <a:pt x="10071899" y="1039819"/>
                  <a:pt x="10098741" y="995082"/>
                </a:cubicBezTo>
                <a:cubicBezTo>
                  <a:pt x="10110272" y="975864"/>
                  <a:pt x="10127204" y="960299"/>
                  <a:pt x="10139082" y="941294"/>
                </a:cubicBezTo>
                <a:cubicBezTo>
                  <a:pt x="10149706" y="924295"/>
                  <a:pt x="10158080" y="905931"/>
                  <a:pt x="10165977" y="887506"/>
                </a:cubicBezTo>
                <a:cubicBezTo>
                  <a:pt x="10182383" y="849226"/>
                  <a:pt x="10174014" y="839127"/>
                  <a:pt x="10206318" y="806823"/>
                </a:cubicBezTo>
                <a:cubicBezTo>
                  <a:pt x="10217746" y="795395"/>
                  <a:pt x="10233212" y="788894"/>
                  <a:pt x="10246659" y="779929"/>
                </a:cubicBezTo>
                <a:cubicBezTo>
                  <a:pt x="10260562" y="745171"/>
                  <a:pt x="10293542" y="666539"/>
                  <a:pt x="10300447" y="632012"/>
                </a:cubicBezTo>
                <a:cubicBezTo>
                  <a:pt x="10308407" y="592211"/>
                  <a:pt x="10309151" y="551300"/>
                  <a:pt x="10313894" y="510988"/>
                </a:cubicBezTo>
                <a:cubicBezTo>
                  <a:pt x="10318116" y="475098"/>
                  <a:pt x="10323350" y="439329"/>
                  <a:pt x="10327341" y="403412"/>
                </a:cubicBezTo>
                <a:cubicBezTo>
                  <a:pt x="10332316" y="358640"/>
                  <a:pt x="10335525" y="313680"/>
                  <a:pt x="10340788" y="268941"/>
                </a:cubicBezTo>
                <a:cubicBezTo>
                  <a:pt x="10347508" y="211817"/>
                  <a:pt x="10351994" y="173314"/>
                  <a:pt x="10367682" y="121023"/>
                </a:cubicBezTo>
                <a:cubicBezTo>
                  <a:pt x="10375828" y="93870"/>
                  <a:pt x="10394577" y="40341"/>
                  <a:pt x="10394577" y="40341"/>
                </a:cubicBezTo>
                <a:lnTo>
                  <a:pt x="10381130" y="0"/>
                </a:ln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57254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At the coasts … recurrent tidal flooding</a:t>
            </a:r>
            <a:r>
              <a:rPr lang="en-US" dirty="0"/>
              <a:t/>
            </a:r>
            <a:br>
              <a:rPr lang="en-US" dirty="0"/>
            </a:br>
            <a:r>
              <a:rPr lang="en-US" sz="3600" b="0" dirty="0">
                <a:hlinkClick r:id="rId2"/>
              </a:rPr>
              <a:t>http://</a:t>
            </a:r>
            <a:r>
              <a:rPr lang="en-US" sz="3600" b="0" dirty="0" smtClean="0">
                <a:hlinkClick r:id="rId2"/>
              </a:rPr>
              <a:t>oceanservice.noaa.gov/facts/nuisance-flooding.html</a:t>
            </a:r>
            <a:r>
              <a:rPr lang="en-US" sz="3600" b="0" dirty="0" smtClean="0"/>
              <a:t> </a:t>
            </a:r>
            <a:endParaRPr lang="en-US" sz="1600" b="0"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09290" y="3238830"/>
            <a:ext cx="3900247" cy="2849781"/>
          </a:xfrm>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790"/>
          <a:stretch/>
        </p:blipFill>
        <p:spPr bwMode="auto">
          <a:xfrm>
            <a:off x="0" y="1840461"/>
            <a:ext cx="8209290"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72744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Shepard Glacier, Glacier National Park</a:t>
            </a:r>
            <a:br>
              <a:rPr lang="en-US" dirty="0" smtClean="0"/>
            </a:br>
            <a:r>
              <a:rPr lang="en-US" dirty="0" smtClean="0"/>
              <a:t>United States of America, 1911-2005</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157977"/>
            <a:ext cx="4572000" cy="296214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157977"/>
            <a:ext cx="4572000" cy="2962141"/>
          </a:xfrm>
          <a:prstGeom prst="rect">
            <a:avLst/>
          </a:prstGeom>
        </p:spPr>
      </p:pic>
      <p:sp>
        <p:nvSpPr>
          <p:cNvPr id="6" name="TextBox 5"/>
          <p:cNvSpPr txBox="1"/>
          <p:nvPr/>
        </p:nvSpPr>
        <p:spPr>
          <a:xfrm>
            <a:off x="7872335" y="6561705"/>
            <a:ext cx="2895216" cy="384721"/>
          </a:xfrm>
          <a:prstGeom prst="rect">
            <a:avLst/>
          </a:prstGeom>
          <a:noFill/>
        </p:spPr>
        <p:txBody>
          <a:bodyPr wrap="none" rtlCol="0">
            <a:spAutoFit/>
          </a:bodyPr>
          <a:lstStyle/>
          <a:p>
            <a:r>
              <a:rPr lang="en-US" dirty="0"/>
              <a:t>Source: USGS Photo Library</a:t>
            </a:r>
          </a:p>
        </p:txBody>
      </p:sp>
      <p:sp>
        <p:nvSpPr>
          <p:cNvPr id="7" name="TextBox 6"/>
          <p:cNvSpPr txBox="1"/>
          <p:nvPr/>
        </p:nvSpPr>
        <p:spPr>
          <a:xfrm>
            <a:off x="1395086" y="5275006"/>
            <a:ext cx="9272914" cy="707886"/>
          </a:xfrm>
          <a:prstGeom prst="rect">
            <a:avLst/>
          </a:prstGeom>
          <a:noFill/>
        </p:spPr>
        <p:txBody>
          <a:bodyPr wrap="square" rtlCol="0">
            <a:spAutoFit/>
          </a:bodyPr>
          <a:lstStyle/>
          <a:p>
            <a:r>
              <a:rPr lang="en-US" sz="2000" dirty="0" smtClean="0"/>
              <a:t>Roughly one billion around the world </a:t>
            </a:r>
            <a:r>
              <a:rPr lang="en-US" sz="2000" dirty="0"/>
              <a:t>people depend on seasonal glacial melt for a significant portion of their domestic or agricultural water supply</a:t>
            </a:r>
          </a:p>
        </p:txBody>
      </p:sp>
    </p:spTree>
    <p:extLst>
      <p:ext uri="{BB962C8B-B14F-4D97-AF65-F5344CB8AC3E}">
        <p14:creationId xmlns:p14="http://schemas.microsoft.com/office/powerpoint/2010/main" val="13102357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30" y="434715"/>
            <a:ext cx="10712969" cy="982922"/>
          </a:xfrm>
        </p:spPr>
        <p:txBody>
          <a:bodyPr/>
          <a:lstStyle/>
          <a:p>
            <a:pPr algn="l"/>
            <a:r>
              <a:rPr lang="en-US" dirty="0" smtClean="0"/>
              <a:t>Haiyan, 2013</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835365" y="1600201"/>
            <a:ext cx="10724471" cy="3593892"/>
          </a:xfrm>
        </p:spPr>
      </p:pic>
      <p:sp>
        <p:nvSpPr>
          <p:cNvPr id="5" name="TextBox 4"/>
          <p:cNvSpPr txBox="1"/>
          <p:nvPr/>
        </p:nvSpPr>
        <p:spPr>
          <a:xfrm>
            <a:off x="8154649" y="896275"/>
            <a:ext cx="4037351" cy="553998"/>
          </a:xfrm>
          <a:prstGeom prst="rect">
            <a:avLst/>
          </a:prstGeom>
          <a:noFill/>
        </p:spPr>
        <p:txBody>
          <a:bodyPr wrap="square" lIns="0" tIns="0" rIns="0" bIns="0" rtlCol="0">
            <a:spAutoFit/>
          </a:bodyPr>
          <a:lstStyle/>
          <a:p>
            <a:r>
              <a:rPr lang="en-US" sz="1200" dirty="0" smtClean="0">
                <a:solidFill>
                  <a:schemeClr val="accent4">
                    <a:lumMod val="50000"/>
                  </a:schemeClr>
                </a:solidFill>
              </a:rPr>
              <a:t>2013 MSL anomalies</a:t>
            </a:r>
          </a:p>
          <a:p>
            <a:r>
              <a:rPr lang="en-US" sz="1200" dirty="0" smtClean="0">
                <a:solidFill>
                  <a:schemeClr val="accent4">
                    <a:lumMod val="50000"/>
                  </a:schemeClr>
                </a:solidFill>
              </a:rPr>
              <a:t>Fig 3.28 from </a:t>
            </a:r>
            <a:r>
              <a:rPr lang="en-US" sz="1200" i="1" dirty="0" smtClean="0">
                <a:solidFill>
                  <a:schemeClr val="accent4">
                    <a:lumMod val="50000"/>
                  </a:schemeClr>
                </a:solidFill>
              </a:rPr>
              <a:t>State of the Climate in 2013</a:t>
            </a:r>
          </a:p>
          <a:p>
            <a:r>
              <a:rPr lang="en-US" sz="1200" dirty="0" smtClean="0">
                <a:solidFill>
                  <a:schemeClr val="accent4">
                    <a:lumMod val="50000"/>
                  </a:schemeClr>
                </a:solidFill>
              </a:rPr>
              <a:t>SSH section: Merrifield et al. (2014)</a:t>
            </a:r>
            <a:endParaRPr lang="en-US" sz="1200" dirty="0">
              <a:solidFill>
                <a:schemeClr val="accent4">
                  <a:lumMod val="50000"/>
                </a:schemeClr>
              </a:solidFill>
            </a:endParaRPr>
          </a:p>
        </p:txBody>
      </p:sp>
      <p:sp>
        <p:nvSpPr>
          <p:cNvPr id="6" name="Oval 5"/>
          <p:cNvSpPr/>
          <p:nvPr/>
        </p:nvSpPr>
        <p:spPr>
          <a:xfrm>
            <a:off x="2844800" y="3124200"/>
            <a:ext cx="1422400"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14"/>
          <p:cNvSpPr txBox="1">
            <a:spLocks/>
          </p:cNvSpPr>
          <p:nvPr/>
        </p:nvSpPr>
        <p:spPr>
          <a:xfrm>
            <a:off x="869431" y="5194092"/>
            <a:ext cx="10712971" cy="1304144"/>
          </a:xfrm>
          <a:prstGeom prst="rect">
            <a:avLst/>
          </a:prstGeom>
          <a:noFill/>
          <a:ln>
            <a:noFill/>
          </a:ln>
        </p:spPr>
        <p:txBody>
          <a:bodyPr lIns="91425" tIns="91425" rIns="91425" bIns="91425" anchor="t" anchorCtr="0">
            <a:normAutofit fontScale="70000" lnSpcReduction="20000"/>
          </a:bodyPr>
          <a:lstStyle>
            <a:defPPr marR="0" algn="l" rtl="0">
              <a:lnSpc>
                <a:spcPct val="100000"/>
              </a:lnSpc>
              <a:spcBef>
                <a:spcPts val="0"/>
              </a:spcBef>
              <a:spcAft>
                <a:spcPts val="0"/>
              </a:spcAft>
            </a:defPPr>
            <a:lvl1pPr marL="342900" marR="0" indent="-139700" algn="l" rtl="0">
              <a:lnSpc>
                <a:spcPct val="100000"/>
              </a:lnSpc>
              <a:spcBef>
                <a:spcPts val="0"/>
              </a:spcBef>
              <a:spcAft>
                <a:spcPts val="0"/>
              </a:spcAft>
              <a:buClr>
                <a:schemeClr val="dk1"/>
              </a:buClr>
              <a:buFont typeface="Arial"/>
              <a:buChar char="•"/>
              <a:defRPr sz="2400" b="0" i="0" u="none" strike="noStrike" cap="none" baseline="0">
                <a:solidFill>
                  <a:schemeClr val="accent5">
                    <a:lumMod val="50000"/>
                  </a:schemeClr>
                </a:solidFill>
                <a:latin typeface="Arial"/>
                <a:ea typeface="Arial"/>
                <a:cs typeface="Arial"/>
                <a:sym typeface="Arial"/>
                <a:rtl val="0"/>
              </a:defRPr>
            </a:lvl1pPr>
            <a:lvl2pPr marL="742950" marR="0" indent="-107950" algn="l" rtl="0">
              <a:lnSpc>
                <a:spcPct val="10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76200" algn="l" rtl="0">
              <a:lnSpc>
                <a:spcPct val="10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01600" algn="l" rtl="0">
              <a:lnSpc>
                <a:spcPct val="10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01600" algn="l" rtl="0">
              <a:lnSpc>
                <a:spcPct val="10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01600" algn="l" rtl="0">
              <a:lnSpc>
                <a:spcPct val="10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01600" algn="l" rtl="0">
              <a:lnSpc>
                <a:spcPct val="10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01600" algn="l" rtl="0">
              <a:lnSpc>
                <a:spcPct val="10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01600" algn="l" rtl="0">
              <a:lnSpc>
                <a:spcPct val="10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marL="31750" indent="0">
              <a:buNone/>
            </a:pPr>
            <a:r>
              <a:rPr lang="en-US" sz="2600" b="1" dirty="0" smtClean="0"/>
              <a:t>(“unusual behavior”) Lander</a:t>
            </a:r>
            <a:r>
              <a:rPr lang="en-US" sz="2600" b="1" dirty="0"/>
              <a:t>, Guard &amp; Camargo (2014</a:t>
            </a:r>
            <a:r>
              <a:rPr lang="en-US" sz="2600" b="1" dirty="0" smtClean="0"/>
              <a:t>):</a:t>
            </a:r>
            <a:endParaRPr lang="en-US" sz="2600" b="1" dirty="0"/>
          </a:p>
          <a:p>
            <a:pPr marL="171450"/>
            <a:r>
              <a:rPr lang="en-US" dirty="0" smtClean="0"/>
              <a:t>Strongest wind speeds assigned to tropical cyclone</a:t>
            </a:r>
          </a:p>
          <a:p>
            <a:pPr marL="171450"/>
            <a:r>
              <a:rPr lang="en-US" dirty="0" smtClean="0"/>
              <a:t>High intensity at such low latitude (~5°N) </a:t>
            </a:r>
          </a:p>
          <a:p>
            <a:pPr marL="171450"/>
            <a:r>
              <a:rPr lang="en-US" dirty="0" smtClean="0"/>
              <a:t>Record-setting intensity at landfall</a:t>
            </a:r>
          </a:p>
          <a:p>
            <a:pPr marL="171450"/>
            <a:r>
              <a:rPr lang="en-US" dirty="0" smtClean="0"/>
              <a:t>“Extreme” intensity overall in the basin</a:t>
            </a:r>
          </a:p>
        </p:txBody>
      </p:sp>
      <p:pic>
        <p:nvPicPr>
          <p:cNvPr id="8"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5124" b="4131"/>
          <a:stretch/>
        </p:blipFill>
        <p:spPr>
          <a:xfrm>
            <a:off x="8144550" y="1723869"/>
            <a:ext cx="4047449" cy="2128603"/>
          </a:xfrm>
          <a:prstGeom prst="rect">
            <a:avLst/>
          </a:prstGeom>
          <a:noFill/>
          <a:ln>
            <a:noFill/>
          </a:ln>
        </p:spPr>
      </p:pic>
    </p:spTree>
    <p:extLst>
      <p:ext uri="{BB962C8B-B14F-4D97-AF65-F5344CB8AC3E}">
        <p14:creationId xmlns:p14="http://schemas.microsoft.com/office/powerpoint/2010/main" val="85683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Locally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3726" y="1690688"/>
            <a:ext cx="6339840" cy="4754880"/>
          </a:xfr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51" y="2399168"/>
            <a:ext cx="2621625" cy="3538390"/>
          </a:xfrm>
          <a:prstGeom prst="rect">
            <a:avLst/>
          </a:prstGeom>
        </p:spPr>
      </p:pic>
    </p:spTree>
    <p:extLst>
      <p:ext uri="{BB962C8B-B14F-4D97-AF65-F5344CB8AC3E}">
        <p14:creationId xmlns:p14="http://schemas.microsoft.com/office/powerpoint/2010/main" val="17218131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Rapid Change Affects Living Systems</a:t>
            </a:r>
            <a:endParaRPr lang="en-US" dirty="0"/>
          </a:p>
        </p:txBody>
      </p:sp>
      <p:sp>
        <p:nvSpPr>
          <p:cNvPr id="8" name="Text Placeholder 7"/>
          <p:cNvSpPr>
            <a:spLocks noGrp="1"/>
          </p:cNvSpPr>
          <p:nvPr>
            <p:ph type="body" idx="1"/>
          </p:nvPr>
        </p:nvSpPr>
        <p:spPr>
          <a:xfrm>
            <a:off x="575733" y="1964267"/>
            <a:ext cx="4627813" cy="4161897"/>
          </a:xfrm>
        </p:spPr>
        <p:txBody>
          <a:bodyPr>
            <a:normAutofit fontScale="92500"/>
          </a:bodyPr>
          <a:lstStyle/>
          <a:p>
            <a:pPr marL="285750" indent="-168275"/>
            <a:r>
              <a:rPr lang="en-US" dirty="0" smtClean="0"/>
              <a:t>Plants and animal life on the move</a:t>
            </a:r>
          </a:p>
          <a:p>
            <a:pPr marL="285750" indent="-168275"/>
            <a:r>
              <a:rPr lang="en-US" dirty="0" smtClean="0"/>
              <a:t>More southern species and more “generalist” species adapting; more northern and more specialized species under stress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542" y="2010537"/>
            <a:ext cx="6681947" cy="331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ight Arrow 8"/>
          <p:cNvSpPr/>
          <p:nvPr/>
        </p:nvSpPr>
        <p:spPr>
          <a:xfrm>
            <a:off x="7677913" y="2726391"/>
            <a:ext cx="409651" cy="3946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77913" y="5403410"/>
            <a:ext cx="4163576" cy="369332"/>
          </a:xfrm>
          <a:prstGeom prst="rect">
            <a:avLst/>
          </a:prstGeom>
          <a:noFill/>
        </p:spPr>
        <p:txBody>
          <a:bodyPr wrap="none" rtlCol="0">
            <a:spAutoFit/>
          </a:bodyPr>
          <a:lstStyle/>
          <a:p>
            <a:r>
              <a:rPr lang="en-US" dirty="0"/>
              <a:t>Fisheries in the Barents Sea: 2004 vs. 2012</a:t>
            </a:r>
          </a:p>
        </p:txBody>
      </p:sp>
    </p:spTree>
    <p:extLst>
      <p:ext uri="{BB962C8B-B14F-4D97-AF65-F5344CB8AC3E}">
        <p14:creationId xmlns:p14="http://schemas.microsoft.com/office/powerpoint/2010/main" val="3464242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Habitats in the Oceans are Projected to Shift</a:t>
            </a:r>
          </a:p>
        </p:txBody>
      </p:sp>
      <p:sp>
        <p:nvSpPr>
          <p:cNvPr id="5" name="Content Placeholder 4"/>
          <p:cNvSpPr>
            <a:spLocks noGrp="1"/>
          </p:cNvSpPr>
          <p:nvPr>
            <p:ph idx="1"/>
          </p:nvPr>
        </p:nvSpPr>
        <p:spPr/>
        <p:txBody>
          <a:bodyPr/>
          <a:lstStyle/>
          <a:p>
            <a:endParaRPr lang="en-US"/>
          </a:p>
        </p:txBody>
      </p:sp>
      <p:sp>
        <p:nvSpPr>
          <p:cNvPr id="2" name="Slide Number Placeholder 1"/>
          <p:cNvSpPr>
            <a:spLocks noGrp="1"/>
          </p:cNvSpPr>
          <p:nvPr>
            <p:ph type="sldNum" sz="quarter" idx="4294967295"/>
          </p:nvPr>
        </p:nvSpPr>
        <p:spPr>
          <a:xfrm>
            <a:off x="11672888" y="6503988"/>
            <a:ext cx="519112" cy="244475"/>
          </a:xfrm>
          <a:prstGeom prst="rect">
            <a:avLst/>
          </a:prstGeom>
        </p:spPr>
        <p:txBody>
          <a:bodyPr/>
          <a:lstStyle/>
          <a:p>
            <a:pPr>
              <a:defRPr/>
            </a:pPr>
            <a:fld id="{54328552-3EE7-478B-A236-FBD73B98629C}" type="slidenum">
              <a:rPr lang="en-US" smtClean="0">
                <a:solidFill>
                  <a:srgbClr val="4F81BD"/>
                </a:solidFill>
              </a:rPr>
              <a:pPr>
                <a:defRPr/>
              </a:pPr>
              <a:t>39</a:t>
            </a:fld>
            <a:endParaRPr lang="en-US">
              <a:solidFill>
                <a:srgbClr val="4F81BD"/>
              </a:solidFill>
            </a:endParaRPr>
          </a:p>
        </p:txBody>
      </p:sp>
      <p:sp>
        <p:nvSpPr>
          <p:cNvPr id="24" name="Rectangle 23"/>
          <p:cNvSpPr/>
          <p:nvPr/>
        </p:nvSpPr>
        <p:spPr>
          <a:xfrm>
            <a:off x="7620000" y="1715870"/>
            <a:ext cx="1387688" cy="646331"/>
          </a:xfrm>
          <a:prstGeom prst="rect">
            <a:avLst/>
          </a:prstGeom>
        </p:spPr>
        <p:txBody>
          <a:bodyPr wrap="none">
            <a:spAutoFit/>
          </a:bodyPr>
          <a:lstStyle/>
          <a:p>
            <a:pPr algn="ctr">
              <a:defRPr/>
            </a:pPr>
            <a:r>
              <a:rPr lang="en-US" sz="3600" b="1" dirty="0">
                <a:solidFill>
                  <a:srgbClr val="0066CC"/>
                </a:solidFill>
              </a:rPr>
              <a:t>Losers</a:t>
            </a:r>
            <a:endParaRPr lang="en-US" sz="3600" b="1" dirty="0">
              <a:ln w="9000" cmpd="sng">
                <a:solidFill>
                  <a:schemeClr val="accent4">
                    <a:shade val="50000"/>
                    <a:satMod val="120000"/>
                  </a:schemeClr>
                </a:solidFill>
                <a:prstDash val="solid"/>
              </a:ln>
              <a:solidFill>
                <a:srgbClr val="0066CC"/>
              </a:solidFill>
            </a:endParaRPr>
          </a:p>
        </p:txBody>
      </p:sp>
      <p:sp>
        <p:nvSpPr>
          <p:cNvPr id="25" name="Rectangle 24"/>
          <p:cNvSpPr/>
          <p:nvPr/>
        </p:nvSpPr>
        <p:spPr>
          <a:xfrm>
            <a:off x="2643904" y="1752601"/>
            <a:ext cx="1788439" cy="646331"/>
          </a:xfrm>
          <a:prstGeom prst="rect">
            <a:avLst/>
          </a:prstGeom>
        </p:spPr>
        <p:txBody>
          <a:bodyPr wrap="none">
            <a:spAutoFit/>
          </a:bodyPr>
          <a:lstStyle/>
          <a:p>
            <a:pPr algn="ctr">
              <a:defRPr/>
            </a:pPr>
            <a:r>
              <a:rPr lang="en-US" sz="3600" b="1" dirty="0">
                <a:solidFill>
                  <a:srgbClr val="0066CC"/>
                </a:solidFill>
              </a:rPr>
              <a:t>Winners</a:t>
            </a:r>
            <a:endParaRPr lang="en-US" sz="3600" b="1" dirty="0">
              <a:ln w="9000" cmpd="sng">
                <a:solidFill>
                  <a:schemeClr val="accent4">
                    <a:shade val="50000"/>
                    <a:satMod val="120000"/>
                  </a:schemeClr>
                </a:solidFill>
                <a:prstDash val="solid"/>
              </a:ln>
              <a:solidFill>
                <a:srgbClr val="0066CC"/>
              </a:solidFill>
            </a:endParaRPr>
          </a:p>
        </p:txBody>
      </p:sp>
      <p:pic>
        <p:nvPicPr>
          <p:cNvPr id="1026" name="Picture 2" descr="http://www.buzzle.com/img/articleImages/275141-4228-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4404" y="2362200"/>
            <a:ext cx="2518196"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4.bp.blogspot.com/_W90V87w3sr8/TT63x6kn_ZI/AAAAAAAAApA/-egcHRyskaY/s1600/blue-whale-pictures_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46604" y="3581401"/>
            <a:ext cx="2568996" cy="19267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mages.nationalgeographic.com/wpf/media-live/photos/000/112/cache/loggerhead-sea-turtle_11263_600x45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4422424"/>
            <a:ext cx="2434636" cy="18259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montereyseabirds.com/images/Seabirds/SootyShearwaterJ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0416" y="3792319"/>
            <a:ext cx="2484585" cy="165473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depts.washington.edu/coasst/images/features-profiles/blackfooted_albatross.jpg"/>
          <p:cNvPicPr>
            <a:picLocks noChangeAspect="1" noChangeArrowheads="1"/>
          </p:cNvPicPr>
          <p:nvPr/>
        </p:nvPicPr>
        <p:blipFill rotWithShape="1">
          <a:blip r:embed="rId7">
            <a:extLst>
              <a:ext uri="{28A0092B-C50C-407E-A947-70E740481C1C}">
                <a14:useLocalDpi xmlns:a14="http://schemas.microsoft.com/office/drawing/2010/main" val="0"/>
              </a:ext>
            </a:extLst>
          </a:blip>
          <a:srcRect t="13043"/>
          <a:stretch/>
        </p:blipFill>
        <p:spPr bwMode="auto">
          <a:xfrm>
            <a:off x="2354688" y="2438400"/>
            <a:ext cx="2369712"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hiftingbaselines.org/blog/images/tun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89860" y="4876801"/>
            <a:ext cx="1924940" cy="13282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26903" y="3733801"/>
            <a:ext cx="1317155" cy="276999"/>
          </a:xfrm>
          <a:prstGeom prst="rect">
            <a:avLst/>
          </a:prstGeom>
          <a:noFill/>
        </p:spPr>
        <p:txBody>
          <a:bodyPr wrap="none" rtlCol="0">
            <a:spAutoFit/>
          </a:bodyPr>
          <a:lstStyle/>
          <a:p>
            <a:r>
              <a:rPr lang="en-US" sz="1200" b="1" dirty="0">
                <a:solidFill>
                  <a:schemeClr val="bg1"/>
                </a:solidFill>
              </a:rPr>
              <a:t>Sooty Shearwater</a:t>
            </a:r>
          </a:p>
        </p:txBody>
      </p:sp>
      <p:sp>
        <p:nvSpPr>
          <p:cNvPr id="26" name="TextBox 25"/>
          <p:cNvSpPr txBox="1"/>
          <p:nvPr/>
        </p:nvSpPr>
        <p:spPr>
          <a:xfrm>
            <a:off x="7133533" y="5894569"/>
            <a:ext cx="1341778" cy="276999"/>
          </a:xfrm>
          <a:prstGeom prst="rect">
            <a:avLst/>
          </a:prstGeom>
          <a:noFill/>
        </p:spPr>
        <p:txBody>
          <a:bodyPr wrap="none" rtlCol="0">
            <a:spAutoFit/>
          </a:bodyPr>
          <a:lstStyle/>
          <a:p>
            <a:r>
              <a:rPr lang="en-US" sz="1200" b="1" dirty="0">
                <a:solidFill>
                  <a:schemeClr val="bg1"/>
                </a:solidFill>
              </a:rPr>
              <a:t>Loggerhead Turtle</a:t>
            </a:r>
          </a:p>
        </p:txBody>
      </p:sp>
      <p:sp>
        <p:nvSpPr>
          <p:cNvPr id="27" name="TextBox 26"/>
          <p:cNvSpPr txBox="1"/>
          <p:nvPr/>
        </p:nvSpPr>
        <p:spPr>
          <a:xfrm>
            <a:off x="9520560" y="5257801"/>
            <a:ext cx="918841" cy="276999"/>
          </a:xfrm>
          <a:prstGeom prst="rect">
            <a:avLst/>
          </a:prstGeom>
          <a:noFill/>
        </p:spPr>
        <p:txBody>
          <a:bodyPr wrap="none" rtlCol="0">
            <a:spAutoFit/>
          </a:bodyPr>
          <a:lstStyle/>
          <a:p>
            <a:r>
              <a:rPr lang="en-US" sz="1200" b="1" dirty="0">
                <a:solidFill>
                  <a:schemeClr val="bg1"/>
                </a:solidFill>
              </a:rPr>
              <a:t>Blue Whale</a:t>
            </a:r>
          </a:p>
        </p:txBody>
      </p:sp>
      <p:sp>
        <p:nvSpPr>
          <p:cNvPr id="28" name="TextBox 27"/>
          <p:cNvSpPr txBox="1"/>
          <p:nvPr/>
        </p:nvSpPr>
        <p:spPr>
          <a:xfrm>
            <a:off x="6860830" y="3755536"/>
            <a:ext cx="864339" cy="276999"/>
          </a:xfrm>
          <a:prstGeom prst="rect">
            <a:avLst/>
          </a:prstGeom>
          <a:noFill/>
        </p:spPr>
        <p:txBody>
          <a:bodyPr wrap="none" rtlCol="0">
            <a:spAutoFit/>
          </a:bodyPr>
          <a:lstStyle/>
          <a:p>
            <a:r>
              <a:rPr lang="en-US" sz="1200" b="1" dirty="0">
                <a:solidFill>
                  <a:schemeClr val="bg1"/>
                </a:solidFill>
              </a:rPr>
              <a:t>Blue Shark</a:t>
            </a:r>
          </a:p>
        </p:txBody>
      </p:sp>
      <p:sp>
        <p:nvSpPr>
          <p:cNvPr id="29" name="TextBox 28"/>
          <p:cNvSpPr txBox="1"/>
          <p:nvPr/>
        </p:nvSpPr>
        <p:spPr>
          <a:xfrm>
            <a:off x="3145956" y="4982213"/>
            <a:ext cx="495777" cy="276999"/>
          </a:xfrm>
          <a:prstGeom prst="rect">
            <a:avLst/>
          </a:prstGeom>
          <a:noFill/>
        </p:spPr>
        <p:txBody>
          <a:bodyPr wrap="none" rtlCol="0">
            <a:spAutoFit/>
          </a:bodyPr>
          <a:lstStyle/>
          <a:p>
            <a:r>
              <a:rPr lang="en-US" sz="1200" b="1" dirty="0">
                <a:solidFill>
                  <a:schemeClr val="bg1"/>
                </a:solidFill>
              </a:rPr>
              <a:t>Tuna</a:t>
            </a:r>
          </a:p>
        </p:txBody>
      </p:sp>
      <p:sp>
        <p:nvSpPr>
          <p:cNvPr id="30" name="TextBox 29"/>
          <p:cNvSpPr txBox="1"/>
          <p:nvPr/>
        </p:nvSpPr>
        <p:spPr>
          <a:xfrm>
            <a:off x="4800600" y="5029201"/>
            <a:ext cx="914400" cy="461665"/>
          </a:xfrm>
          <a:prstGeom prst="rect">
            <a:avLst/>
          </a:prstGeom>
          <a:noFill/>
        </p:spPr>
        <p:txBody>
          <a:bodyPr wrap="square" rtlCol="0">
            <a:spAutoFit/>
          </a:bodyPr>
          <a:lstStyle/>
          <a:p>
            <a:r>
              <a:rPr lang="en-US" sz="1200" b="1" dirty="0">
                <a:solidFill>
                  <a:schemeClr val="bg1"/>
                </a:solidFill>
              </a:rPr>
              <a:t>Blackfoot Albatross</a:t>
            </a:r>
          </a:p>
        </p:txBody>
      </p:sp>
      <p:sp>
        <p:nvSpPr>
          <p:cNvPr id="7" name="TextBox 6"/>
          <p:cNvSpPr txBox="1"/>
          <p:nvPr/>
        </p:nvSpPr>
        <p:spPr>
          <a:xfrm>
            <a:off x="7385885" y="6570822"/>
            <a:ext cx="3690434" cy="246221"/>
          </a:xfrm>
          <a:prstGeom prst="rect">
            <a:avLst/>
          </a:prstGeom>
          <a:noFill/>
        </p:spPr>
        <p:txBody>
          <a:bodyPr wrap="none" rtlCol="0">
            <a:spAutoFit/>
          </a:bodyPr>
          <a:lstStyle/>
          <a:p>
            <a:r>
              <a:rPr lang="en-US" sz="1000" dirty="0"/>
              <a:t>Source: NOAA study published in </a:t>
            </a:r>
            <a:r>
              <a:rPr lang="en-US" sz="1000" i="1" dirty="0"/>
              <a:t>Nature climate change, </a:t>
            </a:r>
            <a:r>
              <a:rPr lang="en-US" sz="1000" dirty="0"/>
              <a:t>Sept 2012</a:t>
            </a:r>
          </a:p>
        </p:txBody>
      </p:sp>
    </p:spTree>
    <p:extLst>
      <p:ext uri="{BB962C8B-B14F-4D97-AF65-F5344CB8AC3E}">
        <p14:creationId xmlns:p14="http://schemas.microsoft.com/office/powerpoint/2010/main" val="19121325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3425083" y="1866440"/>
            <a:ext cx="4203747"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normAutofit fontScale="90000"/>
          </a:bodyPr>
          <a:lstStyle/>
          <a:p>
            <a:r>
              <a:rPr lang="en-US" dirty="0" smtClean="0"/>
              <a:t>National Centers for Environmental Information – Asheville, NC </a:t>
            </a:r>
            <a:endParaRPr lang="en-US" dirty="0"/>
          </a:p>
        </p:txBody>
      </p:sp>
      <p:pic>
        <p:nvPicPr>
          <p:cNvPr id="13" name="Picture 14" descr="Fed-bldg-at-night-forPPT"/>
          <p:cNvPicPr>
            <a:picLocks noChangeAspect="1" noChangeArrowheads="1"/>
          </p:cNvPicPr>
          <p:nvPr/>
        </p:nvPicPr>
        <p:blipFill>
          <a:blip r:embed="rId4" cstate="print"/>
          <a:stretch>
            <a:fillRect/>
          </a:stretch>
        </p:blipFill>
        <p:spPr>
          <a:xfrm>
            <a:off x="8398151" y="2094681"/>
            <a:ext cx="3650631" cy="2858393"/>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15" name="Bent Arrow 14"/>
          <p:cNvSpPr/>
          <p:nvPr/>
        </p:nvSpPr>
        <p:spPr>
          <a:xfrm rot="16200000" flipV="1">
            <a:off x="7107352" y="3015109"/>
            <a:ext cx="1260958" cy="4753680"/>
          </a:xfrm>
          <a:prstGeom prst="bentArrow">
            <a:avLst>
              <a:gd name="adj1" fmla="val 25000"/>
              <a:gd name="adj2" fmla="val 28947"/>
              <a:gd name="adj3" fmla="val 50000"/>
              <a:gd name="adj4" fmla="val 503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Content Placeholder 11"/>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80459" y="3713986"/>
            <a:ext cx="4876800" cy="2743200"/>
          </a:xfrm>
        </p:spPr>
      </p:pic>
      <p:sp>
        <p:nvSpPr>
          <p:cNvPr id="2" name="Right Arrow 1"/>
          <p:cNvSpPr/>
          <p:nvPr/>
        </p:nvSpPr>
        <p:spPr>
          <a:xfrm>
            <a:off x="7631331" y="3130378"/>
            <a:ext cx="878143" cy="6837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33195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smtClean="0"/>
              <a:t>The complex model of what you’ll need to know while “doing something” about climate change</a:t>
            </a:r>
            <a:endParaRPr lang="en-US" sz="4800" dirty="0"/>
          </a:p>
        </p:txBody>
      </p:sp>
      <p:sp>
        <p:nvSpPr>
          <p:cNvPr id="4" name="Oval 3"/>
          <p:cNvSpPr/>
          <p:nvPr/>
        </p:nvSpPr>
        <p:spPr>
          <a:xfrm>
            <a:off x="787651" y="1858518"/>
            <a:ext cx="5762501" cy="4480560"/>
          </a:xfrm>
          <a:prstGeom prst="ellipse">
            <a:avLst/>
          </a:prstGeom>
          <a:solidFill>
            <a:schemeClr val="accent6">
              <a:lumMod val="75000"/>
            </a:schemeClr>
          </a:solidFill>
          <a:ln w="76200"/>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6000" b="1" dirty="0" smtClean="0"/>
              <a:t>The Water Cycle</a:t>
            </a:r>
            <a:endParaRPr lang="en-US" sz="6600" b="1" dirty="0"/>
          </a:p>
        </p:txBody>
      </p:sp>
      <p:sp>
        <p:nvSpPr>
          <p:cNvPr id="5" name="Oval 4"/>
          <p:cNvSpPr/>
          <p:nvPr/>
        </p:nvSpPr>
        <p:spPr>
          <a:xfrm>
            <a:off x="5673469" y="1858518"/>
            <a:ext cx="6150231" cy="4480560"/>
          </a:xfrm>
          <a:prstGeom prst="ellipse">
            <a:avLst/>
          </a:prstGeom>
          <a:solidFill>
            <a:schemeClr val="accent2"/>
          </a:solidFill>
          <a:ln w="76200">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6000" b="1" dirty="0" smtClean="0"/>
              <a:t>Vulnerability</a:t>
            </a:r>
            <a:endParaRPr lang="en-US" sz="1800" b="1" dirty="0"/>
          </a:p>
        </p:txBody>
      </p:sp>
      <p:sp>
        <p:nvSpPr>
          <p:cNvPr id="6" name="Oval 5"/>
          <p:cNvSpPr/>
          <p:nvPr/>
        </p:nvSpPr>
        <p:spPr>
          <a:xfrm>
            <a:off x="4562946" y="4825497"/>
            <a:ext cx="2639933" cy="1915536"/>
          </a:xfrm>
          <a:prstGeom prst="ellipse">
            <a:avLst/>
          </a:prstGeom>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Other things</a:t>
            </a:r>
          </a:p>
          <a:p>
            <a:pPr algn="ctr"/>
            <a:r>
              <a:rPr lang="en-US" sz="2400" b="1" dirty="0" smtClean="0"/>
              <a:t>that make us specialists</a:t>
            </a:r>
            <a:endParaRPr lang="en-US" sz="2400" b="1" dirty="0"/>
          </a:p>
        </p:txBody>
      </p:sp>
    </p:spTree>
    <p:extLst>
      <p:ext uri="{BB962C8B-B14F-4D97-AF65-F5344CB8AC3E}">
        <p14:creationId xmlns:p14="http://schemas.microsoft.com/office/powerpoint/2010/main" val="423116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Climate and Extreme Weather</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6001530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4294967295"/>
          </p:nvPr>
        </p:nvSpPr>
        <p:spPr>
          <a:xfrm>
            <a:off x="4694830" y="3"/>
            <a:ext cx="5250359" cy="6858000"/>
          </a:xfrm>
          <a:solidFill>
            <a:schemeClr val="bg1"/>
          </a:solidFill>
        </p:spPr>
        <p:txBody>
          <a:bodyPr numCol="2">
            <a:normAutofit fontScale="55000" lnSpcReduction="20000"/>
          </a:bodyPr>
          <a:lstStyle/>
          <a:p>
            <a:pPr marL="0" indent="0">
              <a:spcBef>
                <a:spcPts val="0"/>
              </a:spcBef>
              <a:buNone/>
            </a:pPr>
            <a:r>
              <a:rPr lang="en-US" sz="3600" b="1" dirty="0"/>
              <a:t>Seasons:</a:t>
            </a:r>
          </a:p>
          <a:p>
            <a:pPr marL="91440" indent="-91440">
              <a:lnSpc>
                <a:spcPct val="120000"/>
              </a:lnSpc>
              <a:spcBef>
                <a:spcPts val="0"/>
              </a:spcBef>
            </a:pPr>
            <a:r>
              <a:rPr lang="en-US" sz="2000" dirty="0" smtClean="0"/>
              <a:t>1Q 2010</a:t>
            </a:r>
            <a:r>
              <a:rPr lang="en-US" sz="2000" dirty="0"/>
              <a:t>: </a:t>
            </a:r>
            <a:r>
              <a:rPr lang="en-US" sz="2000" b="1" dirty="0">
                <a:solidFill>
                  <a:srgbClr val="FF0000"/>
                </a:solidFill>
              </a:rPr>
              <a:t>ME VT* </a:t>
            </a:r>
            <a:r>
              <a:rPr lang="en-US" sz="2000" b="1" dirty="0">
                <a:solidFill>
                  <a:srgbClr val="00B050"/>
                </a:solidFill>
              </a:rPr>
              <a:t>MA RI </a:t>
            </a:r>
            <a:endParaRPr lang="en-US" sz="2000" b="1" dirty="0">
              <a:solidFill>
                <a:srgbClr val="FF0000"/>
              </a:solidFill>
            </a:endParaRPr>
          </a:p>
          <a:p>
            <a:pPr marL="91440" indent="-91440">
              <a:lnSpc>
                <a:spcPct val="120000"/>
              </a:lnSpc>
              <a:spcBef>
                <a:spcPts val="0"/>
              </a:spcBef>
            </a:pPr>
            <a:r>
              <a:rPr lang="en-US" sz="2000" dirty="0" err="1" smtClean="0"/>
              <a:t>Spr</a:t>
            </a:r>
            <a:r>
              <a:rPr lang="en-US" sz="2000" dirty="0" smtClean="0"/>
              <a:t> 2010</a:t>
            </a:r>
            <a:r>
              <a:rPr lang="en-US" sz="2000" dirty="0"/>
              <a:t>: </a:t>
            </a:r>
            <a:r>
              <a:rPr lang="en-US" sz="2000" b="1" dirty="0">
                <a:solidFill>
                  <a:srgbClr val="FF0000"/>
                </a:solidFill>
              </a:rPr>
              <a:t>CT* DE* MA* ME MI* NH NJ* NY* RI VT*</a:t>
            </a:r>
          </a:p>
          <a:p>
            <a:pPr marL="91440" indent="-91440">
              <a:lnSpc>
                <a:spcPct val="120000"/>
              </a:lnSpc>
              <a:spcBef>
                <a:spcPts val="0"/>
              </a:spcBef>
            </a:pPr>
            <a:r>
              <a:rPr lang="en-US" sz="2000" dirty="0"/>
              <a:t>2Q </a:t>
            </a:r>
            <a:r>
              <a:rPr lang="en-US" sz="2000" dirty="0" smtClean="0"/>
              <a:t>2010</a:t>
            </a:r>
            <a:r>
              <a:rPr lang="en-US" sz="2000" dirty="0"/>
              <a:t>: </a:t>
            </a:r>
            <a:r>
              <a:rPr lang="en-US" sz="2000" b="1" dirty="0">
                <a:solidFill>
                  <a:srgbClr val="FF0000"/>
                </a:solidFill>
              </a:rPr>
              <a:t>CT DE LA MA MD NC NH NJ RI VA VT</a:t>
            </a:r>
          </a:p>
          <a:p>
            <a:pPr marL="91440" indent="-91440">
              <a:lnSpc>
                <a:spcPct val="120000"/>
              </a:lnSpc>
              <a:spcBef>
                <a:spcPts val="0"/>
              </a:spcBef>
            </a:pPr>
            <a:r>
              <a:rPr lang="en-US" sz="2000" dirty="0" smtClean="0"/>
              <a:t>Sum 2010</a:t>
            </a:r>
            <a:r>
              <a:rPr lang="en-US" sz="2000" dirty="0"/>
              <a:t>: </a:t>
            </a:r>
            <a:r>
              <a:rPr lang="en-US" sz="2000" b="1" dirty="0">
                <a:solidFill>
                  <a:srgbClr val="FF0000"/>
                </a:solidFill>
              </a:rPr>
              <a:t>CT* DE GA MD MS NC NJ RI* SC TN VA </a:t>
            </a:r>
            <a:r>
              <a:rPr lang="en-US" sz="2000" b="1" dirty="0">
                <a:solidFill>
                  <a:srgbClr val="00B050"/>
                </a:solidFill>
              </a:rPr>
              <a:t>WI </a:t>
            </a:r>
          </a:p>
          <a:p>
            <a:pPr marL="91440" indent="-91440">
              <a:lnSpc>
                <a:spcPct val="120000"/>
              </a:lnSpc>
              <a:spcBef>
                <a:spcPts val="0"/>
              </a:spcBef>
            </a:pPr>
            <a:r>
              <a:rPr lang="en-US" sz="2000" dirty="0" smtClean="0"/>
              <a:t>3Q 2010</a:t>
            </a:r>
            <a:r>
              <a:rPr lang="en-US" sz="2000" dirty="0"/>
              <a:t>: </a:t>
            </a:r>
            <a:r>
              <a:rPr lang="en-US" sz="2000" b="1" dirty="0">
                <a:solidFill>
                  <a:srgbClr val="FF0000"/>
                </a:solidFill>
              </a:rPr>
              <a:t>CT* DE* FL* MA*</a:t>
            </a:r>
            <a:endParaRPr lang="en-US" sz="2000" b="1" dirty="0">
              <a:solidFill>
                <a:srgbClr val="00B050"/>
              </a:solidFill>
            </a:endParaRPr>
          </a:p>
          <a:p>
            <a:pPr marL="91440" indent="-91440">
              <a:lnSpc>
                <a:spcPct val="120000"/>
              </a:lnSpc>
              <a:spcBef>
                <a:spcPts val="0"/>
              </a:spcBef>
            </a:pPr>
            <a:r>
              <a:rPr lang="en-US" sz="2000" dirty="0" smtClean="0"/>
              <a:t>4Q 2010</a:t>
            </a:r>
            <a:r>
              <a:rPr lang="en-US" sz="2000" dirty="0"/>
              <a:t>: </a:t>
            </a:r>
            <a:r>
              <a:rPr lang="en-US" sz="2000" b="1" dirty="0">
                <a:solidFill>
                  <a:srgbClr val="00B050"/>
                </a:solidFill>
              </a:rPr>
              <a:t>NV UT</a:t>
            </a:r>
            <a:r>
              <a:rPr lang="en-US" sz="2000" b="1" dirty="0"/>
              <a:t> </a:t>
            </a:r>
            <a:r>
              <a:rPr lang="en-US" sz="2000" b="1" dirty="0">
                <a:solidFill>
                  <a:srgbClr val="996633"/>
                </a:solidFill>
              </a:rPr>
              <a:t>FL</a:t>
            </a:r>
          </a:p>
          <a:p>
            <a:pPr marL="91440" indent="-91440">
              <a:lnSpc>
                <a:spcPct val="120000"/>
              </a:lnSpc>
              <a:spcBef>
                <a:spcPts val="0"/>
              </a:spcBef>
            </a:pPr>
            <a:r>
              <a:rPr lang="en-US" sz="2000" dirty="0"/>
              <a:t>CY </a:t>
            </a:r>
            <a:r>
              <a:rPr lang="en-US" sz="2000" dirty="0" smtClean="0"/>
              <a:t>2010</a:t>
            </a:r>
            <a:r>
              <a:rPr lang="en-US" sz="2000" dirty="0"/>
              <a:t>: </a:t>
            </a:r>
            <a:r>
              <a:rPr lang="en-US" sz="2000" b="1" dirty="0">
                <a:solidFill>
                  <a:srgbClr val="FF0000"/>
                </a:solidFill>
              </a:rPr>
              <a:t>ME NH* </a:t>
            </a:r>
            <a:r>
              <a:rPr lang="en-US" sz="2000" b="1" dirty="0">
                <a:solidFill>
                  <a:srgbClr val="00B050"/>
                </a:solidFill>
              </a:rPr>
              <a:t>ND</a:t>
            </a:r>
            <a:endParaRPr lang="en-US" sz="2000" dirty="0"/>
          </a:p>
          <a:p>
            <a:pPr marL="91440" indent="-91440">
              <a:lnSpc>
                <a:spcPct val="120000"/>
              </a:lnSpc>
              <a:spcBef>
                <a:spcPts val="0"/>
              </a:spcBef>
            </a:pPr>
            <a:r>
              <a:rPr lang="en-US" sz="2000" dirty="0" err="1" smtClean="0"/>
              <a:t>Spr</a:t>
            </a:r>
            <a:r>
              <a:rPr lang="en-US" sz="2000" dirty="0" smtClean="0"/>
              <a:t> 2011</a:t>
            </a:r>
            <a:r>
              <a:rPr lang="en-US" sz="2000" dirty="0"/>
              <a:t>: </a:t>
            </a:r>
            <a:r>
              <a:rPr lang="en-US" sz="2000" b="1" dirty="0">
                <a:solidFill>
                  <a:srgbClr val="00B050"/>
                </a:solidFill>
              </a:rPr>
              <a:t>ID IN KY MI MT NY OH OR PA VT WA WV WY </a:t>
            </a:r>
            <a:r>
              <a:rPr lang="en-US" sz="2000" b="1" dirty="0">
                <a:solidFill>
                  <a:srgbClr val="996633"/>
                </a:solidFill>
              </a:rPr>
              <a:t>AK TX</a:t>
            </a:r>
          </a:p>
          <a:p>
            <a:pPr marL="91440" indent="-91440">
              <a:lnSpc>
                <a:spcPct val="120000"/>
              </a:lnSpc>
              <a:spcBef>
                <a:spcPts val="0"/>
              </a:spcBef>
            </a:pPr>
            <a:r>
              <a:rPr lang="en-US" sz="2000" dirty="0" smtClean="0"/>
              <a:t>2Q 2011</a:t>
            </a:r>
            <a:r>
              <a:rPr lang="en-US" sz="2000" dirty="0"/>
              <a:t>: </a:t>
            </a:r>
            <a:r>
              <a:rPr lang="en-US" sz="2000" b="1" dirty="0">
                <a:solidFill>
                  <a:srgbClr val="0000FF"/>
                </a:solidFill>
              </a:rPr>
              <a:t>WA </a:t>
            </a:r>
            <a:r>
              <a:rPr lang="en-US" sz="2000" b="1" dirty="0">
                <a:solidFill>
                  <a:srgbClr val="FF0000"/>
                </a:solidFill>
              </a:rPr>
              <a:t>TX </a:t>
            </a:r>
            <a:r>
              <a:rPr lang="en-US" sz="2000" b="1" dirty="0">
                <a:solidFill>
                  <a:srgbClr val="00B050"/>
                </a:solidFill>
              </a:rPr>
              <a:t>IL IN KY MI MT NY OH </a:t>
            </a:r>
            <a:r>
              <a:rPr lang="en-US" sz="2000" b="1" dirty="0">
                <a:solidFill>
                  <a:srgbClr val="996633"/>
                </a:solidFill>
              </a:rPr>
              <a:t>NM</a:t>
            </a:r>
          </a:p>
          <a:p>
            <a:pPr marL="91440" indent="-91440">
              <a:lnSpc>
                <a:spcPct val="120000"/>
              </a:lnSpc>
              <a:spcBef>
                <a:spcPts val="0"/>
              </a:spcBef>
            </a:pPr>
            <a:r>
              <a:rPr lang="en-US" sz="2000" dirty="0"/>
              <a:t>Sum 2011: </a:t>
            </a:r>
            <a:r>
              <a:rPr lang="en-US" sz="2000" b="1" dirty="0">
                <a:solidFill>
                  <a:srgbClr val="FF0000"/>
                </a:solidFill>
              </a:rPr>
              <a:t>LA NM OK TX </a:t>
            </a:r>
            <a:r>
              <a:rPr lang="en-US" sz="2000" b="1" dirty="0">
                <a:solidFill>
                  <a:srgbClr val="00B050"/>
                </a:solidFill>
              </a:rPr>
              <a:t>NJ </a:t>
            </a:r>
            <a:r>
              <a:rPr lang="en-US" sz="2000" b="1" dirty="0">
                <a:solidFill>
                  <a:srgbClr val="996633"/>
                </a:solidFill>
              </a:rPr>
              <a:t>TX</a:t>
            </a:r>
          </a:p>
          <a:p>
            <a:pPr marL="91440" indent="-91440">
              <a:lnSpc>
                <a:spcPct val="120000"/>
              </a:lnSpc>
              <a:spcBef>
                <a:spcPts val="0"/>
              </a:spcBef>
            </a:pPr>
            <a:r>
              <a:rPr lang="en-US" sz="2000" dirty="0" smtClean="0"/>
              <a:t>3Q 2011</a:t>
            </a:r>
            <a:r>
              <a:rPr lang="en-US" sz="2000" dirty="0"/>
              <a:t>:</a:t>
            </a:r>
            <a:r>
              <a:rPr lang="en-US" sz="2000" b="1" dirty="0"/>
              <a:t> </a:t>
            </a:r>
            <a:r>
              <a:rPr lang="en-US" sz="2000" b="1" dirty="0">
                <a:solidFill>
                  <a:srgbClr val="FF0000"/>
                </a:solidFill>
              </a:rPr>
              <a:t>NM TX </a:t>
            </a:r>
            <a:r>
              <a:rPr lang="en-US" sz="2000" b="1" dirty="0">
                <a:solidFill>
                  <a:srgbClr val="00B050"/>
                </a:solidFill>
              </a:rPr>
              <a:t>MD NJ NY </a:t>
            </a:r>
          </a:p>
          <a:p>
            <a:pPr marL="91440" indent="-91440">
              <a:lnSpc>
                <a:spcPct val="120000"/>
              </a:lnSpc>
              <a:spcBef>
                <a:spcPts val="0"/>
              </a:spcBef>
            </a:pPr>
            <a:r>
              <a:rPr lang="en-US" sz="2000" dirty="0" err="1"/>
              <a:t>Aut</a:t>
            </a:r>
            <a:r>
              <a:rPr lang="en-US" sz="2000" dirty="0"/>
              <a:t> 2011: </a:t>
            </a:r>
            <a:r>
              <a:rPr lang="en-US" sz="2000" b="1" dirty="0">
                <a:solidFill>
                  <a:srgbClr val="FF0000"/>
                </a:solidFill>
              </a:rPr>
              <a:t>CT MA ME NH RI VT </a:t>
            </a:r>
            <a:r>
              <a:rPr lang="en-US" sz="2000" b="1" dirty="0">
                <a:solidFill>
                  <a:srgbClr val="00B050"/>
                </a:solidFill>
              </a:rPr>
              <a:t>OH PA</a:t>
            </a:r>
          </a:p>
          <a:p>
            <a:pPr marL="91440" indent="-91440">
              <a:lnSpc>
                <a:spcPct val="120000"/>
              </a:lnSpc>
              <a:spcBef>
                <a:spcPts val="0"/>
              </a:spcBef>
            </a:pPr>
            <a:r>
              <a:rPr lang="en-US" sz="2000" dirty="0"/>
              <a:t>4Q 2011: </a:t>
            </a:r>
            <a:r>
              <a:rPr lang="en-US" sz="2000" b="1" dirty="0">
                <a:solidFill>
                  <a:srgbClr val="FF0000"/>
                </a:solidFill>
              </a:rPr>
              <a:t>CT* MA* NJ* RI* </a:t>
            </a:r>
          </a:p>
          <a:p>
            <a:pPr marL="91440" indent="-91440">
              <a:lnSpc>
                <a:spcPct val="120000"/>
              </a:lnSpc>
              <a:spcBef>
                <a:spcPts val="0"/>
              </a:spcBef>
            </a:pPr>
            <a:r>
              <a:rPr lang="en-US" sz="2000" dirty="0"/>
              <a:t>CY 2011: </a:t>
            </a:r>
            <a:r>
              <a:rPr lang="en-US" sz="2000" b="1" dirty="0">
                <a:solidFill>
                  <a:srgbClr val="00B050"/>
                </a:solidFill>
              </a:rPr>
              <a:t>CT IN KY MA NJ NY OH PA VT</a:t>
            </a:r>
            <a:endParaRPr lang="en-US" sz="2000" dirty="0"/>
          </a:p>
          <a:p>
            <a:pPr marL="91440" indent="-91440">
              <a:lnSpc>
                <a:spcPct val="120000"/>
              </a:lnSpc>
              <a:spcBef>
                <a:spcPts val="0"/>
              </a:spcBef>
            </a:pPr>
            <a:r>
              <a:rPr lang="en-US" sz="2000" dirty="0"/>
              <a:t>1Q 2012: </a:t>
            </a:r>
            <a:r>
              <a:rPr lang="en-US" sz="2000" b="1" dirty="0">
                <a:solidFill>
                  <a:srgbClr val="FF0000"/>
                </a:solidFill>
              </a:rPr>
              <a:t>CONUS AL AR CT DE GA IA IL IN KS KY MA MD MI MN MO ND NE NH NJ NY OH </a:t>
            </a:r>
            <a:r>
              <a:rPr lang="en-US" sz="2000" b="1" dirty="0" smtClean="0">
                <a:solidFill>
                  <a:srgbClr val="FF0000"/>
                </a:solidFill>
              </a:rPr>
              <a:t>OK* </a:t>
            </a:r>
            <a:r>
              <a:rPr lang="en-US" sz="2000" b="1" dirty="0">
                <a:solidFill>
                  <a:srgbClr val="FF0000"/>
                </a:solidFill>
              </a:rPr>
              <a:t>PA RI SD TN VA VT WI WV </a:t>
            </a:r>
            <a:r>
              <a:rPr lang="en-US" sz="2000" b="1" dirty="0">
                <a:solidFill>
                  <a:srgbClr val="996633"/>
                </a:solidFill>
              </a:rPr>
              <a:t>CT RI</a:t>
            </a:r>
          </a:p>
          <a:p>
            <a:pPr marL="91440" indent="-91440">
              <a:lnSpc>
                <a:spcPct val="120000"/>
              </a:lnSpc>
              <a:spcBef>
                <a:spcPts val="0"/>
              </a:spcBef>
            </a:pPr>
            <a:r>
              <a:rPr lang="en-US" sz="2000" dirty="0" err="1"/>
              <a:t>Spr</a:t>
            </a:r>
            <a:r>
              <a:rPr lang="en-US" sz="2000" dirty="0"/>
              <a:t> 2012: </a:t>
            </a:r>
            <a:r>
              <a:rPr lang="en-US" sz="2000" b="1" dirty="0">
                <a:solidFill>
                  <a:srgbClr val="FF0000"/>
                </a:solidFill>
              </a:rPr>
              <a:t>CONUS AL AR CO CT DE FL* GA IA IL IN KS KY LA MA MD MI MN MO MS NC NE NJ NY OH OK PA SC SD TN TX VA VT WI WV</a:t>
            </a:r>
            <a:endParaRPr lang="en-US" sz="2000" dirty="0"/>
          </a:p>
          <a:p>
            <a:pPr marL="91440" indent="-91440">
              <a:lnSpc>
                <a:spcPct val="120000"/>
              </a:lnSpc>
              <a:spcBef>
                <a:spcPts val="0"/>
              </a:spcBef>
            </a:pPr>
            <a:r>
              <a:rPr lang="en-US" sz="2000" dirty="0"/>
              <a:t>2Q 2012: </a:t>
            </a:r>
            <a:r>
              <a:rPr lang="en-US" sz="2000" b="1" dirty="0">
                <a:solidFill>
                  <a:srgbClr val="FF0000"/>
                </a:solidFill>
              </a:rPr>
              <a:t>CO KS</a:t>
            </a:r>
            <a:r>
              <a:rPr lang="en-US" sz="2000" b="1" dirty="0">
                <a:solidFill>
                  <a:srgbClr val="996633"/>
                </a:solidFill>
              </a:rPr>
              <a:t> AR UT</a:t>
            </a:r>
          </a:p>
          <a:p>
            <a:pPr marL="91440" indent="-91440">
              <a:lnSpc>
                <a:spcPct val="120000"/>
              </a:lnSpc>
              <a:spcBef>
                <a:spcPts val="0"/>
              </a:spcBef>
            </a:pPr>
            <a:r>
              <a:rPr lang="en-US" sz="2000" dirty="0"/>
              <a:t>Sum 2012: </a:t>
            </a:r>
            <a:r>
              <a:rPr lang="en-US" sz="2000" b="1" dirty="0">
                <a:solidFill>
                  <a:srgbClr val="FF0000"/>
                </a:solidFill>
              </a:rPr>
              <a:t>CO </a:t>
            </a:r>
            <a:r>
              <a:rPr lang="en-US" sz="2000" b="1" dirty="0">
                <a:solidFill>
                  <a:srgbClr val="00B050"/>
                </a:solidFill>
              </a:rPr>
              <a:t>FL</a:t>
            </a:r>
            <a:r>
              <a:rPr lang="en-US" sz="2000" b="1" dirty="0"/>
              <a:t> </a:t>
            </a:r>
            <a:r>
              <a:rPr lang="en-US" sz="2000" b="1" dirty="0">
                <a:solidFill>
                  <a:srgbClr val="996633"/>
                </a:solidFill>
              </a:rPr>
              <a:t>NE</a:t>
            </a:r>
          </a:p>
          <a:p>
            <a:pPr marL="91440" indent="-91440">
              <a:lnSpc>
                <a:spcPct val="120000"/>
              </a:lnSpc>
              <a:spcBef>
                <a:spcPts val="0"/>
              </a:spcBef>
            </a:pPr>
            <a:r>
              <a:rPr lang="en-US" sz="2000" dirty="0"/>
              <a:t>3Q 2012: </a:t>
            </a:r>
            <a:r>
              <a:rPr lang="en-US" sz="2000" b="1" dirty="0">
                <a:solidFill>
                  <a:srgbClr val="00B050"/>
                </a:solidFill>
              </a:rPr>
              <a:t>AK MS </a:t>
            </a:r>
            <a:r>
              <a:rPr lang="en-US" sz="2000" b="1" dirty="0">
                <a:solidFill>
                  <a:srgbClr val="996633"/>
                </a:solidFill>
              </a:rPr>
              <a:t>MT NE SD</a:t>
            </a:r>
          </a:p>
          <a:p>
            <a:pPr marL="91440" indent="-91440">
              <a:lnSpc>
                <a:spcPct val="120000"/>
              </a:lnSpc>
              <a:spcBef>
                <a:spcPts val="0"/>
              </a:spcBef>
            </a:pPr>
            <a:r>
              <a:rPr lang="en-US" sz="2000" dirty="0" err="1"/>
              <a:t>Aut</a:t>
            </a:r>
            <a:r>
              <a:rPr lang="en-US" sz="2000" dirty="0"/>
              <a:t> 2012: </a:t>
            </a:r>
            <a:r>
              <a:rPr lang="en-US" sz="2000" b="1" dirty="0">
                <a:solidFill>
                  <a:srgbClr val="FF0000"/>
                </a:solidFill>
              </a:rPr>
              <a:t>NV</a:t>
            </a:r>
            <a:endParaRPr lang="en-US" sz="2000" b="1" dirty="0">
              <a:solidFill>
                <a:srgbClr val="996633"/>
              </a:solidFill>
            </a:endParaRPr>
          </a:p>
          <a:p>
            <a:pPr marL="91440" indent="-91440">
              <a:lnSpc>
                <a:spcPct val="120000"/>
              </a:lnSpc>
              <a:spcBef>
                <a:spcPts val="0"/>
              </a:spcBef>
            </a:pPr>
            <a:r>
              <a:rPr lang="en-US" sz="2000" dirty="0"/>
              <a:t>CY 2012: </a:t>
            </a:r>
            <a:r>
              <a:rPr lang="en-US" sz="2000" b="1" dirty="0">
                <a:solidFill>
                  <a:srgbClr val="FF0000"/>
                </a:solidFill>
              </a:rPr>
              <a:t>AR AZ* CO CT DE IA IL IN KS MA MD MI MO NE NH NJ NM NY OK PA RI SD TX VA VT WI WY </a:t>
            </a:r>
            <a:r>
              <a:rPr lang="en-US" sz="2000" b="1" dirty="0">
                <a:solidFill>
                  <a:srgbClr val="996633"/>
                </a:solidFill>
              </a:rPr>
              <a:t>NE WY</a:t>
            </a:r>
            <a:endParaRPr lang="en-US" sz="2000" dirty="0"/>
          </a:p>
          <a:p>
            <a:pPr marL="91440" indent="-91440">
              <a:lnSpc>
                <a:spcPct val="120000"/>
              </a:lnSpc>
              <a:spcBef>
                <a:spcPts val="0"/>
              </a:spcBef>
            </a:pPr>
            <a:r>
              <a:rPr lang="en-US" sz="2000" dirty="0"/>
              <a:t>1Q 2013: </a:t>
            </a:r>
            <a:r>
              <a:rPr lang="en-US" sz="2000" b="1" dirty="0">
                <a:solidFill>
                  <a:srgbClr val="996633"/>
                </a:solidFill>
              </a:rPr>
              <a:t>CA</a:t>
            </a:r>
          </a:p>
          <a:p>
            <a:pPr marL="91440" indent="-91440">
              <a:lnSpc>
                <a:spcPct val="120000"/>
              </a:lnSpc>
              <a:spcBef>
                <a:spcPts val="0"/>
              </a:spcBef>
            </a:pPr>
            <a:r>
              <a:rPr lang="en-US" sz="2000" dirty="0" err="1"/>
              <a:t>Spr</a:t>
            </a:r>
            <a:r>
              <a:rPr lang="en-US" sz="2000" dirty="0"/>
              <a:t> 2013: </a:t>
            </a:r>
            <a:r>
              <a:rPr lang="en-US" sz="2000" b="1" dirty="0">
                <a:solidFill>
                  <a:srgbClr val="00B050"/>
                </a:solidFill>
              </a:rPr>
              <a:t>IA </a:t>
            </a:r>
          </a:p>
          <a:p>
            <a:pPr marL="91440" indent="-91440">
              <a:lnSpc>
                <a:spcPct val="120000"/>
              </a:lnSpc>
              <a:spcBef>
                <a:spcPts val="0"/>
              </a:spcBef>
            </a:pPr>
            <a:r>
              <a:rPr lang="en-US" sz="2000" dirty="0"/>
              <a:t>Sum 2013: </a:t>
            </a:r>
            <a:r>
              <a:rPr lang="en-US" sz="2000" b="1" dirty="0">
                <a:solidFill>
                  <a:srgbClr val="00B050"/>
                </a:solidFill>
              </a:rPr>
              <a:t>DE GA SC</a:t>
            </a:r>
          </a:p>
          <a:p>
            <a:pPr marL="91440" indent="-91440">
              <a:lnSpc>
                <a:spcPct val="120000"/>
              </a:lnSpc>
              <a:spcBef>
                <a:spcPts val="0"/>
              </a:spcBef>
            </a:pPr>
            <a:r>
              <a:rPr lang="en-US" sz="2000" dirty="0"/>
              <a:t>3Q 2013: </a:t>
            </a:r>
            <a:r>
              <a:rPr lang="en-US" sz="2000" b="1" dirty="0">
                <a:solidFill>
                  <a:srgbClr val="00B050"/>
                </a:solidFill>
              </a:rPr>
              <a:t>CO OR</a:t>
            </a:r>
            <a:r>
              <a:rPr lang="en-US" sz="2000" b="1" dirty="0">
                <a:solidFill>
                  <a:srgbClr val="996633"/>
                </a:solidFill>
              </a:rPr>
              <a:t> IA </a:t>
            </a:r>
            <a:endParaRPr lang="en-US" sz="2000" b="1" dirty="0">
              <a:solidFill>
                <a:srgbClr val="00B050"/>
              </a:solidFill>
            </a:endParaRPr>
          </a:p>
          <a:p>
            <a:pPr marL="91440" indent="-91440">
              <a:lnSpc>
                <a:spcPct val="120000"/>
              </a:lnSpc>
              <a:spcBef>
                <a:spcPts val="0"/>
              </a:spcBef>
            </a:pPr>
            <a:r>
              <a:rPr lang="en-US" sz="2000" dirty="0" err="1"/>
              <a:t>Aut</a:t>
            </a:r>
            <a:r>
              <a:rPr lang="en-US" sz="2000" dirty="0"/>
              <a:t> 2013: </a:t>
            </a:r>
            <a:r>
              <a:rPr lang="en-US" sz="2000" b="1" dirty="0">
                <a:solidFill>
                  <a:srgbClr val="00B050"/>
                </a:solidFill>
              </a:rPr>
              <a:t>WY</a:t>
            </a:r>
            <a:endParaRPr lang="en-US" sz="2000" dirty="0"/>
          </a:p>
          <a:p>
            <a:pPr marL="91440" indent="-91440">
              <a:lnSpc>
                <a:spcPct val="120000"/>
              </a:lnSpc>
              <a:spcBef>
                <a:spcPts val="0"/>
              </a:spcBef>
            </a:pPr>
            <a:r>
              <a:rPr lang="en-US" sz="2000" dirty="0"/>
              <a:t>4Q 2013: </a:t>
            </a:r>
            <a:r>
              <a:rPr lang="en-US" sz="2000" b="1" dirty="0">
                <a:solidFill>
                  <a:srgbClr val="996633"/>
                </a:solidFill>
              </a:rPr>
              <a:t>CA</a:t>
            </a:r>
          </a:p>
          <a:p>
            <a:pPr marL="91440" indent="-91440">
              <a:lnSpc>
                <a:spcPct val="120000"/>
              </a:lnSpc>
              <a:spcBef>
                <a:spcPts val="0"/>
              </a:spcBef>
            </a:pPr>
            <a:r>
              <a:rPr lang="en-US" sz="2000" dirty="0"/>
              <a:t>CY 2013: </a:t>
            </a:r>
            <a:r>
              <a:rPr lang="en-US" sz="2000" b="1" dirty="0">
                <a:solidFill>
                  <a:srgbClr val="996633"/>
                </a:solidFill>
              </a:rPr>
              <a:t>CA</a:t>
            </a:r>
          </a:p>
          <a:p>
            <a:pPr marL="91440" indent="-91440">
              <a:lnSpc>
                <a:spcPct val="120000"/>
              </a:lnSpc>
              <a:spcBef>
                <a:spcPts val="0"/>
              </a:spcBef>
            </a:pPr>
            <a:r>
              <a:rPr lang="en-US" sz="2000" dirty="0"/>
              <a:t>1Q 2014: </a:t>
            </a:r>
            <a:r>
              <a:rPr lang="en-US" sz="2000" b="1" dirty="0">
                <a:solidFill>
                  <a:srgbClr val="FF0000"/>
                </a:solidFill>
              </a:rPr>
              <a:t>AZ* CA* </a:t>
            </a:r>
          </a:p>
          <a:p>
            <a:pPr marL="91440" indent="-91440">
              <a:lnSpc>
                <a:spcPct val="120000"/>
              </a:lnSpc>
              <a:spcBef>
                <a:spcPts val="0"/>
              </a:spcBef>
            </a:pPr>
            <a:r>
              <a:rPr lang="en-US" sz="2000" dirty="0"/>
              <a:t>Win 2013-14: </a:t>
            </a:r>
            <a:r>
              <a:rPr lang="en-US" sz="2000" b="1" dirty="0">
                <a:solidFill>
                  <a:srgbClr val="FF0000"/>
                </a:solidFill>
              </a:rPr>
              <a:t>CA*</a:t>
            </a:r>
          </a:p>
          <a:p>
            <a:pPr marL="91440" indent="-91440">
              <a:lnSpc>
                <a:spcPct val="120000"/>
              </a:lnSpc>
              <a:spcBef>
                <a:spcPts val="0"/>
              </a:spcBef>
            </a:pPr>
            <a:r>
              <a:rPr lang="en-US" sz="2000" dirty="0"/>
              <a:t>2Q 2014: </a:t>
            </a:r>
            <a:r>
              <a:rPr lang="en-US" sz="2000" b="1" dirty="0">
                <a:solidFill>
                  <a:srgbClr val="00B050"/>
                </a:solidFill>
              </a:rPr>
              <a:t>MN </a:t>
            </a:r>
          </a:p>
          <a:p>
            <a:pPr marL="91440" indent="-91440">
              <a:lnSpc>
                <a:spcPct val="120000"/>
              </a:lnSpc>
              <a:spcBef>
                <a:spcPts val="0"/>
              </a:spcBef>
            </a:pPr>
            <a:r>
              <a:rPr lang="en-US" sz="2000" dirty="0"/>
              <a:t>Sum 2014: </a:t>
            </a:r>
            <a:r>
              <a:rPr lang="en-US" sz="2000" b="1" dirty="0">
                <a:solidFill>
                  <a:srgbClr val="00B050"/>
                </a:solidFill>
              </a:rPr>
              <a:t>AK</a:t>
            </a:r>
          </a:p>
          <a:p>
            <a:pPr marL="91440" indent="-91440">
              <a:lnSpc>
                <a:spcPct val="120000"/>
              </a:lnSpc>
              <a:spcBef>
                <a:spcPts val="0"/>
              </a:spcBef>
            </a:pPr>
            <a:r>
              <a:rPr lang="en-US" sz="2000" dirty="0" err="1"/>
              <a:t>Aut</a:t>
            </a:r>
            <a:r>
              <a:rPr lang="en-US" sz="2000" dirty="0"/>
              <a:t> 2014: </a:t>
            </a:r>
            <a:r>
              <a:rPr lang="en-US" sz="2000" b="1" dirty="0">
                <a:solidFill>
                  <a:srgbClr val="FF0000"/>
                </a:solidFill>
              </a:rPr>
              <a:t>CA</a:t>
            </a:r>
          </a:p>
          <a:p>
            <a:pPr marL="91440" indent="-91440">
              <a:lnSpc>
                <a:spcPct val="120000"/>
              </a:lnSpc>
              <a:spcBef>
                <a:spcPts val="0"/>
              </a:spcBef>
            </a:pPr>
            <a:r>
              <a:rPr lang="en-US" sz="2000" dirty="0"/>
              <a:t>CY 2014: </a:t>
            </a:r>
            <a:r>
              <a:rPr lang="en-US" sz="2000" b="1" dirty="0" smtClean="0">
                <a:solidFill>
                  <a:srgbClr val="FF0000"/>
                </a:solidFill>
              </a:rPr>
              <a:t>AK* </a:t>
            </a:r>
            <a:r>
              <a:rPr lang="en-US" sz="2000" b="1" dirty="0">
                <a:solidFill>
                  <a:srgbClr val="FF0000"/>
                </a:solidFill>
              </a:rPr>
              <a:t>AZ CA NV</a:t>
            </a:r>
            <a:endParaRPr lang="en-US" sz="2000" b="1" dirty="0">
              <a:solidFill>
                <a:srgbClr val="996633"/>
              </a:solidFill>
            </a:endParaRPr>
          </a:p>
          <a:p>
            <a:pPr marL="91440" indent="-91440">
              <a:lnSpc>
                <a:spcPct val="120000"/>
              </a:lnSpc>
              <a:spcBef>
                <a:spcPts val="0"/>
              </a:spcBef>
            </a:pPr>
            <a:r>
              <a:rPr lang="en-US" sz="2000" dirty="0"/>
              <a:t>Win 2014-15: </a:t>
            </a:r>
            <a:r>
              <a:rPr lang="en-US" sz="2000" b="1" dirty="0">
                <a:solidFill>
                  <a:srgbClr val="FF0000"/>
                </a:solidFill>
              </a:rPr>
              <a:t>AZ CA NV UT</a:t>
            </a:r>
          </a:p>
          <a:p>
            <a:pPr marL="91440" indent="-91440">
              <a:lnSpc>
                <a:spcPct val="120000"/>
              </a:lnSpc>
              <a:spcBef>
                <a:spcPts val="0"/>
              </a:spcBef>
            </a:pPr>
            <a:r>
              <a:rPr lang="en-US" sz="2000" dirty="0"/>
              <a:t>1Q 2015: </a:t>
            </a:r>
            <a:r>
              <a:rPr lang="en-US" sz="2000" b="1" dirty="0">
                <a:solidFill>
                  <a:srgbClr val="0000FF"/>
                </a:solidFill>
              </a:rPr>
              <a:t>NY </a:t>
            </a:r>
            <a:r>
              <a:rPr lang="en-US" sz="2000" b="1" dirty="0">
                <a:solidFill>
                  <a:srgbClr val="FF0000"/>
                </a:solidFill>
              </a:rPr>
              <a:t>AZ CA NV OR UT WA WY </a:t>
            </a:r>
            <a:r>
              <a:rPr lang="en-US" sz="2000" b="1" dirty="0">
                <a:solidFill>
                  <a:srgbClr val="996633"/>
                </a:solidFill>
              </a:rPr>
              <a:t>SD</a:t>
            </a:r>
          </a:p>
          <a:p>
            <a:pPr marL="91440" indent="-91440">
              <a:lnSpc>
                <a:spcPct val="120000"/>
              </a:lnSpc>
              <a:spcBef>
                <a:spcPts val="0"/>
              </a:spcBef>
            </a:pPr>
            <a:r>
              <a:rPr lang="en-US" sz="2000" dirty="0" err="1"/>
              <a:t>Spr</a:t>
            </a:r>
            <a:r>
              <a:rPr lang="en-US" sz="2000" dirty="0"/>
              <a:t> 2015: </a:t>
            </a:r>
            <a:r>
              <a:rPr lang="en-US" sz="2000" b="1" dirty="0">
                <a:solidFill>
                  <a:srgbClr val="FF0000"/>
                </a:solidFill>
              </a:rPr>
              <a:t>FL </a:t>
            </a:r>
            <a:r>
              <a:rPr lang="en-US" sz="2000" b="1" dirty="0">
                <a:solidFill>
                  <a:srgbClr val="00B050"/>
                </a:solidFill>
              </a:rPr>
              <a:t>TX </a:t>
            </a:r>
          </a:p>
          <a:p>
            <a:pPr marL="91440" indent="-91440">
              <a:lnSpc>
                <a:spcPct val="120000"/>
              </a:lnSpc>
              <a:spcBef>
                <a:spcPts val="0"/>
              </a:spcBef>
            </a:pPr>
            <a:r>
              <a:rPr lang="en-US" sz="2000" dirty="0"/>
              <a:t>2Q 2015: </a:t>
            </a:r>
            <a:r>
              <a:rPr lang="en-US" sz="2000" b="1" dirty="0">
                <a:solidFill>
                  <a:srgbClr val="FF0000"/>
                </a:solidFill>
              </a:rPr>
              <a:t>FL WA </a:t>
            </a:r>
            <a:r>
              <a:rPr lang="en-US" sz="2000" b="1" dirty="0">
                <a:solidFill>
                  <a:srgbClr val="00B050"/>
                </a:solidFill>
              </a:rPr>
              <a:t>TX </a:t>
            </a:r>
          </a:p>
          <a:p>
            <a:pPr marL="91440" indent="-91440">
              <a:lnSpc>
                <a:spcPct val="120000"/>
              </a:lnSpc>
              <a:spcBef>
                <a:spcPts val="0"/>
              </a:spcBef>
            </a:pPr>
            <a:r>
              <a:rPr lang="en-US" sz="2000" dirty="0"/>
              <a:t>Sum 2015: </a:t>
            </a:r>
            <a:r>
              <a:rPr lang="en-US" sz="2000" b="1" dirty="0">
                <a:solidFill>
                  <a:srgbClr val="FF0000"/>
                </a:solidFill>
              </a:rPr>
              <a:t>OR WA </a:t>
            </a:r>
          </a:p>
          <a:p>
            <a:pPr marL="91440" indent="-91440">
              <a:lnSpc>
                <a:spcPct val="120000"/>
              </a:lnSpc>
              <a:spcBef>
                <a:spcPts val="0"/>
              </a:spcBef>
            </a:pPr>
            <a:r>
              <a:rPr lang="en-US" sz="2000" dirty="0"/>
              <a:t>3Q 2015: </a:t>
            </a:r>
            <a:r>
              <a:rPr lang="en-US" sz="2000" b="1" dirty="0">
                <a:solidFill>
                  <a:srgbClr val="FF0000"/>
                </a:solidFill>
              </a:rPr>
              <a:t>CT* ME NH RI *</a:t>
            </a:r>
          </a:p>
          <a:p>
            <a:pPr marL="91440" indent="-91440">
              <a:lnSpc>
                <a:spcPct val="120000"/>
              </a:lnSpc>
              <a:spcBef>
                <a:spcPts val="0"/>
              </a:spcBef>
            </a:pPr>
            <a:r>
              <a:rPr lang="en-US" sz="2000" dirty="0" err="1"/>
              <a:t>Aut</a:t>
            </a:r>
            <a:r>
              <a:rPr lang="en-US" sz="2000" dirty="0"/>
              <a:t> 2015: </a:t>
            </a:r>
            <a:r>
              <a:rPr lang="en-US" sz="2000" b="1" dirty="0" smtClean="0">
                <a:solidFill>
                  <a:srgbClr val="FF0000"/>
                </a:solidFill>
              </a:rPr>
              <a:t>CONUS* </a:t>
            </a:r>
            <a:r>
              <a:rPr lang="en-US" sz="2000" b="1" dirty="0">
                <a:solidFill>
                  <a:srgbClr val="FF0000"/>
                </a:solidFill>
              </a:rPr>
              <a:t>FL </a:t>
            </a:r>
            <a:r>
              <a:rPr lang="en-US" sz="2000" b="1" dirty="0">
                <a:solidFill>
                  <a:srgbClr val="00B050"/>
                </a:solidFill>
              </a:rPr>
              <a:t>SC</a:t>
            </a:r>
          </a:p>
          <a:p>
            <a:pPr marL="91440" indent="-91440">
              <a:lnSpc>
                <a:spcPct val="120000"/>
              </a:lnSpc>
              <a:spcBef>
                <a:spcPts val="0"/>
              </a:spcBef>
            </a:pPr>
            <a:r>
              <a:rPr lang="en-US" sz="2000" dirty="0"/>
              <a:t>4Q 2015: </a:t>
            </a:r>
            <a:r>
              <a:rPr lang="en-US" sz="2000" b="1" dirty="0" smtClean="0">
                <a:solidFill>
                  <a:srgbClr val="FF0000"/>
                </a:solidFill>
              </a:rPr>
              <a:t>CONUS </a:t>
            </a:r>
            <a:r>
              <a:rPr lang="en-US" sz="2000" b="1" dirty="0">
                <a:solidFill>
                  <a:srgbClr val="FF0000"/>
                </a:solidFill>
              </a:rPr>
              <a:t>CT DE FL GA IN KS MA MD ME MI MN MS NH NJ NY NC OH PA RI SC </a:t>
            </a:r>
            <a:r>
              <a:rPr lang="en-US" sz="2000" b="1" dirty="0" smtClean="0">
                <a:solidFill>
                  <a:srgbClr val="FF0000"/>
                </a:solidFill>
              </a:rPr>
              <a:t>TX* </a:t>
            </a:r>
            <a:r>
              <a:rPr lang="en-US" sz="2000" b="1" dirty="0">
                <a:solidFill>
                  <a:srgbClr val="FF0000"/>
                </a:solidFill>
              </a:rPr>
              <a:t>VA VR WI WV </a:t>
            </a:r>
            <a:r>
              <a:rPr lang="en-US" sz="2000" b="1" dirty="0">
                <a:solidFill>
                  <a:srgbClr val="00B050"/>
                </a:solidFill>
              </a:rPr>
              <a:t>MO NC OK SC TX </a:t>
            </a:r>
            <a:endParaRPr lang="en-US" sz="2000" b="1" dirty="0">
              <a:solidFill>
                <a:srgbClr val="FF0000"/>
              </a:solidFill>
            </a:endParaRPr>
          </a:p>
          <a:p>
            <a:pPr marL="91440" indent="-91440">
              <a:lnSpc>
                <a:spcPct val="120000"/>
              </a:lnSpc>
              <a:spcBef>
                <a:spcPts val="0"/>
              </a:spcBef>
            </a:pPr>
            <a:r>
              <a:rPr lang="en-US" sz="2000" dirty="0"/>
              <a:t>CY 2015: </a:t>
            </a:r>
            <a:r>
              <a:rPr lang="en-US" sz="2000" b="1" dirty="0">
                <a:solidFill>
                  <a:srgbClr val="FF0000"/>
                </a:solidFill>
              </a:rPr>
              <a:t>FL MT OR WA </a:t>
            </a:r>
            <a:r>
              <a:rPr lang="en-US" sz="2000" b="1" dirty="0">
                <a:solidFill>
                  <a:srgbClr val="00B050"/>
                </a:solidFill>
              </a:rPr>
              <a:t>OK TX </a:t>
            </a:r>
          </a:p>
          <a:p>
            <a:pPr marL="91440" indent="-91440">
              <a:lnSpc>
                <a:spcPct val="120000"/>
              </a:lnSpc>
              <a:spcBef>
                <a:spcPts val="0"/>
              </a:spcBef>
            </a:pPr>
            <a:r>
              <a:rPr lang="en-US" sz="2000" dirty="0"/>
              <a:t>Win 2015-16: </a:t>
            </a:r>
            <a:r>
              <a:rPr lang="en-US" sz="2000" b="1" dirty="0">
                <a:solidFill>
                  <a:srgbClr val="FF0000"/>
                </a:solidFill>
              </a:rPr>
              <a:t>CONUS CT MA ME NH RI VT </a:t>
            </a:r>
            <a:r>
              <a:rPr lang="en-US" sz="2000" b="1" dirty="0">
                <a:solidFill>
                  <a:srgbClr val="00B050"/>
                </a:solidFill>
              </a:rPr>
              <a:t>IA</a:t>
            </a:r>
          </a:p>
          <a:p>
            <a:pPr marL="91440" indent="-91440">
              <a:lnSpc>
                <a:spcPct val="120000"/>
              </a:lnSpc>
              <a:spcBef>
                <a:spcPts val="0"/>
              </a:spcBef>
            </a:pPr>
            <a:r>
              <a:rPr lang="en-US" sz="2000" dirty="0"/>
              <a:t>1Q 2016: </a:t>
            </a:r>
            <a:r>
              <a:rPr lang="en-US" sz="2000" b="1" dirty="0">
                <a:solidFill>
                  <a:srgbClr val="FF0000"/>
                </a:solidFill>
              </a:rPr>
              <a:t>AK</a:t>
            </a:r>
          </a:p>
          <a:p>
            <a:pPr marL="91440" indent="-91440">
              <a:lnSpc>
                <a:spcPct val="120000"/>
              </a:lnSpc>
              <a:spcBef>
                <a:spcPts val="0"/>
              </a:spcBef>
            </a:pPr>
            <a:r>
              <a:rPr lang="en-US" sz="2000" dirty="0" err="1"/>
              <a:t>Spr</a:t>
            </a:r>
            <a:r>
              <a:rPr lang="en-US" sz="2000" dirty="0"/>
              <a:t> 2016: </a:t>
            </a:r>
            <a:r>
              <a:rPr lang="en-US" sz="2000" b="1" dirty="0">
                <a:solidFill>
                  <a:srgbClr val="FF0000"/>
                </a:solidFill>
              </a:rPr>
              <a:t>AK</a:t>
            </a:r>
          </a:p>
          <a:p>
            <a:pPr marL="91440" indent="-91440">
              <a:lnSpc>
                <a:spcPct val="120000"/>
              </a:lnSpc>
              <a:spcBef>
                <a:spcPts val="0"/>
              </a:spcBef>
            </a:pPr>
            <a:r>
              <a:rPr lang="en-US" sz="2000" dirty="0"/>
              <a:t>2Q 2016: </a:t>
            </a:r>
            <a:r>
              <a:rPr lang="en-US" sz="2000" b="1" dirty="0">
                <a:solidFill>
                  <a:srgbClr val="FF0000"/>
                </a:solidFill>
              </a:rPr>
              <a:t>AK</a:t>
            </a:r>
          </a:p>
          <a:p>
            <a:pPr marL="91440" indent="-91440">
              <a:lnSpc>
                <a:spcPct val="120000"/>
              </a:lnSpc>
              <a:spcBef>
                <a:spcPts val="0"/>
              </a:spcBef>
            </a:pPr>
            <a:r>
              <a:rPr lang="en-US" sz="2000" dirty="0"/>
              <a:t>Sum 2016: </a:t>
            </a:r>
            <a:r>
              <a:rPr lang="en-US" sz="2000" b="1" dirty="0" smtClean="0">
                <a:solidFill>
                  <a:srgbClr val="FF0000"/>
                </a:solidFill>
              </a:rPr>
              <a:t>CA* </a:t>
            </a:r>
            <a:r>
              <a:rPr lang="en-US" sz="2000" b="1" dirty="0">
                <a:solidFill>
                  <a:srgbClr val="FF0000"/>
                </a:solidFill>
              </a:rPr>
              <a:t>CT RI </a:t>
            </a:r>
          </a:p>
          <a:p>
            <a:pPr marL="91440" indent="-91440">
              <a:lnSpc>
                <a:spcPct val="120000"/>
              </a:lnSpc>
              <a:spcBef>
                <a:spcPts val="0"/>
              </a:spcBef>
            </a:pPr>
            <a:r>
              <a:rPr lang="en-US" sz="2000" dirty="0"/>
              <a:t>3Q 2016: </a:t>
            </a:r>
            <a:r>
              <a:rPr lang="en-US" sz="2000" b="1" dirty="0">
                <a:solidFill>
                  <a:srgbClr val="FF0000"/>
                </a:solidFill>
              </a:rPr>
              <a:t>CT DE FL MD MA MI NC NJ NY OH PA RI SC</a:t>
            </a:r>
          </a:p>
          <a:p>
            <a:pPr marL="91440" indent="-91440">
              <a:lnSpc>
                <a:spcPct val="120000"/>
              </a:lnSpc>
              <a:spcBef>
                <a:spcPts val="0"/>
              </a:spcBef>
            </a:pPr>
            <a:r>
              <a:rPr lang="en-US" sz="2000" dirty="0" err="1"/>
              <a:t>Aut</a:t>
            </a:r>
            <a:r>
              <a:rPr lang="en-US" sz="2000" dirty="0"/>
              <a:t> 2016: </a:t>
            </a:r>
            <a:r>
              <a:rPr lang="en-US" sz="2000" b="1" dirty="0">
                <a:solidFill>
                  <a:srgbClr val="FF0000"/>
                </a:solidFill>
              </a:rPr>
              <a:t>CONUS CO IA KS MI MN NM TX </a:t>
            </a:r>
            <a:r>
              <a:rPr lang="en-US" sz="2000" b="1" dirty="0" smtClean="0">
                <a:solidFill>
                  <a:srgbClr val="00B050"/>
                </a:solidFill>
              </a:rPr>
              <a:t>WA</a:t>
            </a:r>
          </a:p>
          <a:p>
            <a:pPr marL="91440" indent="-91440">
              <a:lnSpc>
                <a:spcPct val="120000"/>
              </a:lnSpc>
              <a:spcBef>
                <a:spcPts val="0"/>
              </a:spcBef>
            </a:pPr>
            <a:r>
              <a:rPr lang="en-US" sz="2000" dirty="0" smtClean="0"/>
              <a:t>4Q 2016</a:t>
            </a:r>
            <a:r>
              <a:rPr lang="en-US" sz="2000" dirty="0"/>
              <a:t>: </a:t>
            </a:r>
            <a:r>
              <a:rPr lang="en-US" sz="2000" b="1" dirty="0" smtClean="0">
                <a:solidFill>
                  <a:srgbClr val="FF0000"/>
                </a:solidFill>
              </a:rPr>
              <a:t>NM TX</a:t>
            </a:r>
            <a:endParaRPr lang="en-US" sz="2000" b="1" dirty="0">
              <a:solidFill>
                <a:srgbClr val="00B050"/>
              </a:solidFill>
            </a:endParaRPr>
          </a:p>
          <a:p>
            <a:pPr marL="91440" indent="-91440">
              <a:lnSpc>
                <a:spcPct val="120000"/>
              </a:lnSpc>
              <a:spcBef>
                <a:spcPts val="0"/>
              </a:spcBef>
            </a:pPr>
            <a:r>
              <a:rPr lang="en-US" sz="2000" dirty="0" smtClean="0"/>
              <a:t>CY </a:t>
            </a:r>
            <a:r>
              <a:rPr lang="en-US" sz="2000" dirty="0"/>
              <a:t>2016: </a:t>
            </a:r>
            <a:r>
              <a:rPr lang="en-US" sz="2000" b="1" dirty="0" smtClean="0">
                <a:solidFill>
                  <a:srgbClr val="FF0000"/>
                </a:solidFill>
              </a:rPr>
              <a:t>AK GA</a:t>
            </a:r>
            <a:endParaRPr lang="en-US" sz="2000" b="1" dirty="0">
              <a:solidFill>
                <a:srgbClr val="00B050"/>
              </a:solidFill>
            </a:endParaRPr>
          </a:p>
          <a:p>
            <a:pPr marL="91440" indent="-91440">
              <a:lnSpc>
                <a:spcPct val="120000"/>
              </a:lnSpc>
              <a:spcBef>
                <a:spcPts val="0"/>
              </a:spcBef>
            </a:pPr>
            <a:r>
              <a:rPr lang="en-US" sz="2000" dirty="0"/>
              <a:t>Win </a:t>
            </a:r>
            <a:r>
              <a:rPr lang="en-US" sz="2000" dirty="0" smtClean="0"/>
              <a:t>2016-17: </a:t>
            </a:r>
            <a:r>
              <a:rPr lang="en-US" sz="2000" b="1" dirty="0" smtClean="0">
                <a:solidFill>
                  <a:srgbClr val="FF0000"/>
                </a:solidFill>
              </a:rPr>
              <a:t>LA TX </a:t>
            </a:r>
            <a:r>
              <a:rPr lang="en-US" sz="2000" b="1" dirty="0" smtClean="0">
                <a:solidFill>
                  <a:srgbClr val="00B050"/>
                </a:solidFill>
              </a:rPr>
              <a:t>NV WY</a:t>
            </a:r>
          </a:p>
          <a:p>
            <a:pPr marL="91440" indent="-91440">
              <a:lnSpc>
                <a:spcPct val="120000"/>
              </a:lnSpc>
              <a:spcBef>
                <a:spcPts val="0"/>
              </a:spcBef>
            </a:pPr>
            <a:r>
              <a:rPr lang="en-US" sz="2000" dirty="0"/>
              <a:t>1Q </a:t>
            </a:r>
            <a:r>
              <a:rPr lang="en-US" sz="2000" dirty="0" smtClean="0"/>
              <a:t>2017: </a:t>
            </a:r>
            <a:r>
              <a:rPr lang="en-US" sz="2000" b="1" dirty="0" smtClean="0">
                <a:solidFill>
                  <a:srgbClr val="FF0000"/>
                </a:solidFill>
              </a:rPr>
              <a:t>LA MS NM OK SC TX</a:t>
            </a:r>
          </a:p>
          <a:p>
            <a:pPr marL="91440" indent="-91440">
              <a:lnSpc>
                <a:spcPct val="120000"/>
              </a:lnSpc>
              <a:spcBef>
                <a:spcPts val="0"/>
              </a:spcBef>
            </a:pPr>
            <a:r>
              <a:rPr lang="en-US" sz="2000" dirty="0"/>
              <a:t>Sum </a:t>
            </a:r>
            <a:r>
              <a:rPr lang="en-US" sz="2000" dirty="0" smtClean="0"/>
              <a:t>2017: </a:t>
            </a:r>
            <a:r>
              <a:rPr lang="en-US" sz="2000" b="1" dirty="0">
                <a:solidFill>
                  <a:srgbClr val="FF0000"/>
                </a:solidFill>
              </a:rPr>
              <a:t>CA </a:t>
            </a:r>
            <a:r>
              <a:rPr lang="en-US" sz="2000" b="1" dirty="0" smtClean="0">
                <a:solidFill>
                  <a:srgbClr val="FF0000"/>
                </a:solidFill>
              </a:rPr>
              <a:t>NV </a:t>
            </a:r>
            <a:r>
              <a:rPr lang="en-US" sz="2000" b="1" dirty="0" smtClean="0">
                <a:solidFill>
                  <a:srgbClr val="00B050"/>
                </a:solidFill>
              </a:rPr>
              <a:t>MS </a:t>
            </a:r>
            <a:endParaRPr lang="en-US" sz="2000" b="1" dirty="0">
              <a:solidFill>
                <a:srgbClr val="00B050"/>
              </a:solidFill>
            </a:endParaRPr>
          </a:p>
          <a:p>
            <a:pPr marL="91440" indent="-91440">
              <a:lnSpc>
                <a:spcPct val="120000"/>
              </a:lnSpc>
              <a:spcBef>
                <a:spcPts val="0"/>
              </a:spcBef>
            </a:pPr>
            <a:endParaRPr lang="en-US" sz="2000" b="1" dirty="0">
              <a:solidFill>
                <a:srgbClr val="FF0000"/>
              </a:solidFill>
            </a:endParaRPr>
          </a:p>
          <a:p>
            <a:pPr marL="0" indent="0">
              <a:lnSpc>
                <a:spcPct val="120000"/>
              </a:lnSpc>
              <a:spcBef>
                <a:spcPts val="0"/>
              </a:spcBef>
              <a:buNone/>
            </a:pPr>
            <a:endParaRPr lang="en-US" sz="2000" b="1" dirty="0">
              <a:solidFill>
                <a:srgbClr val="00B050"/>
              </a:solidFill>
            </a:endParaRPr>
          </a:p>
          <a:p>
            <a:pPr marL="91440" indent="-91440">
              <a:lnSpc>
                <a:spcPct val="120000"/>
              </a:lnSpc>
              <a:spcBef>
                <a:spcPts val="0"/>
              </a:spcBef>
            </a:pPr>
            <a:endParaRPr lang="en-US" sz="2000" b="1" dirty="0">
              <a:solidFill>
                <a:srgbClr val="00B050"/>
              </a:solidFill>
            </a:endParaRPr>
          </a:p>
        </p:txBody>
      </p:sp>
      <p:sp>
        <p:nvSpPr>
          <p:cNvPr id="2" name="Content Placeholder 1"/>
          <p:cNvSpPr>
            <a:spLocks noGrp="1"/>
          </p:cNvSpPr>
          <p:nvPr>
            <p:ph idx="1"/>
          </p:nvPr>
        </p:nvSpPr>
        <p:spPr>
          <a:xfrm>
            <a:off x="-1" y="0"/>
            <a:ext cx="4694831" cy="6858003"/>
          </a:xfrm>
          <a:solidFill>
            <a:schemeClr val="bg1"/>
          </a:solidFill>
        </p:spPr>
        <p:txBody>
          <a:bodyPr numCol="2">
            <a:normAutofit fontScale="62500" lnSpcReduction="20000"/>
          </a:bodyPr>
          <a:lstStyle/>
          <a:p>
            <a:pPr marL="0" indent="0">
              <a:lnSpc>
                <a:spcPct val="120000"/>
              </a:lnSpc>
              <a:buNone/>
            </a:pPr>
            <a:r>
              <a:rPr lang="en-US" sz="2900" b="1" dirty="0"/>
              <a:t>Individual Months:</a:t>
            </a:r>
          </a:p>
          <a:p>
            <a:pPr marL="91440" indent="-91440">
              <a:lnSpc>
                <a:spcPct val="120000"/>
              </a:lnSpc>
              <a:spcBef>
                <a:spcPts val="0"/>
              </a:spcBef>
            </a:pPr>
            <a:r>
              <a:rPr lang="en-US" sz="1800" dirty="0"/>
              <a:t>Mar 2010: </a:t>
            </a:r>
            <a:r>
              <a:rPr lang="en-US" sz="1800" b="1" dirty="0">
                <a:solidFill>
                  <a:srgbClr val="00B050"/>
                </a:solidFill>
              </a:rPr>
              <a:t>NJ RI</a:t>
            </a:r>
          </a:p>
          <a:p>
            <a:pPr marL="91440" indent="-91440">
              <a:lnSpc>
                <a:spcPct val="120000"/>
              </a:lnSpc>
              <a:spcBef>
                <a:spcPts val="0"/>
              </a:spcBef>
            </a:pPr>
            <a:r>
              <a:rPr lang="en-US" sz="1800" dirty="0"/>
              <a:t>Apr 2010: </a:t>
            </a:r>
            <a:r>
              <a:rPr lang="en-US" sz="1800" b="1" dirty="0">
                <a:solidFill>
                  <a:srgbClr val="FF0000"/>
                </a:solidFill>
              </a:rPr>
              <a:t>CT IL MA ME MI NH </a:t>
            </a:r>
            <a:r>
              <a:rPr lang="en-US" sz="1800" b="1" dirty="0" smtClean="0">
                <a:solidFill>
                  <a:srgbClr val="FF0000"/>
                </a:solidFill>
              </a:rPr>
              <a:t>NJ* </a:t>
            </a:r>
            <a:r>
              <a:rPr lang="en-US" sz="1800" b="1" dirty="0">
                <a:solidFill>
                  <a:srgbClr val="FF0000"/>
                </a:solidFill>
              </a:rPr>
              <a:t>RI</a:t>
            </a:r>
          </a:p>
          <a:p>
            <a:pPr marL="91440" indent="-91440">
              <a:lnSpc>
                <a:spcPct val="120000"/>
              </a:lnSpc>
              <a:spcBef>
                <a:spcPts val="0"/>
              </a:spcBef>
            </a:pPr>
            <a:r>
              <a:rPr lang="en-US" sz="1800" dirty="0"/>
              <a:t>May 2010: </a:t>
            </a:r>
            <a:r>
              <a:rPr lang="en-US" sz="1800" b="1" dirty="0">
                <a:solidFill>
                  <a:srgbClr val="FF0000"/>
                </a:solidFill>
              </a:rPr>
              <a:t>FL </a:t>
            </a:r>
            <a:r>
              <a:rPr lang="en-US" sz="1800" b="1" dirty="0">
                <a:solidFill>
                  <a:srgbClr val="996633"/>
                </a:solidFill>
              </a:rPr>
              <a:t>AK</a:t>
            </a:r>
            <a:endParaRPr lang="en-US" sz="1800" b="1" dirty="0">
              <a:solidFill>
                <a:srgbClr val="FF0000"/>
              </a:solidFill>
            </a:endParaRPr>
          </a:p>
          <a:p>
            <a:pPr marL="91440" indent="-91440">
              <a:lnSpc>
                <a:spcPct val="120000"/>
              </a:lnSpc>
              <a:spcBef>
                <a:spcPts val="0"/>
              </a:spcBef>
            </a:pPr>
            <a:r>
              <a:rPr lang="en-US" sz="1800" dirty="0"/>
              <a:t>Jun 2010: </a:t>
            </a:r>
            <a:r>
              <a:rPr lang="en-US" sz="1800" b="1" dirty="0">
                <a:solidFill>
                  <a:srgbClr val="FF0000"/>
                </a:solidFill>
              </a:rPr>
              <a:t>DE LA* NC NJ </a:t>
            </a:r>
            <a:r>
              <a:rPr lang="en-US" sz="1800" b="1" dirty="0">
                <a:solidFill>
                  <a:srgbClr val="00B050"/>
                </a:solidFill>
              </a:rPr>
              <a:t>IA MI</a:t>
            </a:r>
            <a:endParaRPr lang="en-US" sz="1800" dirty="0"/>
          </a:p>
          <a:p>
            <a:pPr marL="91440" indent="-91440">
              <a:lnSpc>
                <a:spcPct val="120000"/>
              </a:lnSpc>
              <a:spcBef>
                <a:spcPts val="0"/>
              </a:spcBef>
            </a:pPr>
            <a:r>
              <a:rPr lang="en-US" sz="1800" dirty="0"/>
              <a:t>Jul 2010: </a:t>
            </a:r>
            <a:r>
              <a:rPr lang="en-US" sz="1800" b="1" dirty="0">
                <a:solidFill>
                  <a:srgbClr val="FF0000"/>
                </a:solidFill>
              </a:rPr>
              <a:t>CT* DE* MA* RI*</a:t>
            </a:r>
          </a:p>
          <a:p>
            <a:pPr marL="91440" indent="-91440">
              <a:lnSpc>
                <a:spcPct val="120000"/>
              </a:lnSpc>
              <a:spcBef>
                <a:spcPts val="0"/>
              </a:spcBef>
            </a:pPr>
            <a:r>
              <a:rPr lang="en-US" sz="1800" dirty="0"/>
              <a:t>Aug 2010: </a:t>
            </a:r>
            <a:r>
              <a:rPr lang="en-US" sz="1800" b="1" dirty="0">
                <a:solidFill>
                  <a:srgbClr val="FF0000"/>
                </a:solidFill>
              </a:rPr>
              <a:t>LA*</a:t>
            </a:r>
          </a:p>
          <a:p>
            <a:pPr marL="91440" indent="-91440">
              <a:lnSpc>
                <a:spcPct val="120000"/>
              </a:lnSpc>
              <a:spcBef>
                <a:spcPts val="0"/>
              </a:spcBef>
            </a:pPr>
            <a:r>
              <a:rPr lang="en-US" sz="1800" dirty="0"/>
              <a:t>Sep 2010: </a:t>
            </a:r>
            <a:r>
              <a:rPr lang="en-US" sz="1800" b="1" dirty="0">
                <a:solidFill>
                  <a:srgbClr val="00B050"/>
                </a:solidFill>
              </a:rPr>
              <a:t>MN</a:t>
            </a:r>
          </a:p>
          <a:p>
            <a:pPr marL="91440" indent="-91440">
              <a:lnSpc>
                <a:spcPct val="120000"/>
              </a:lnSpc>
              <a:spcBef>
                <a:spcPts val="0"/>
              </a:spcBef>
            </a:pPr>
            <a:r>
              <a:rPr lang="en-US" sz="1800" dirty="0"/>
              <a:t>Oct 2010: </a:t>
            </a:r>
            <a:r>
              <a:rPr lang="en-US" sz="1800" b="1" dirty="0">
                <a:solidFill>
                  <a:srgbClr val="996633"/>
                </a:solidFill>
              </a:rPr>
              <a:t>FL</a:t>
            </a:r>
          </a:p>
          <a:p>
            <a:pPr marL="91440" indent="-91440">
              <a:lnSpc>
                <a:spcPct val="120000"/>
              </a:lnSpc>
              <a:spcBef>
                <a:spcPts val="0"/>
              </a:spcBef>
            </a:pPr>
            <a:r>
              <a:rPr lang="en-US" sz="1800" dirty="0"/>
              <a:t>Dec 2010: </a:t>
            </a:r>
            <a:r>
              <a:rPr lang="en-US" sz="1800" b="1" dirty="0">
                <a:solidFill>
                  <a:srgbClr val="0000FF"/>
                </a:solidFill>
              </a:rPr>
              <a:t>FL </a:t>
            </a:r>
            <a:r>
              <a:rPr lang="en-US" sz="1800" b="1" dirty="0">
                <a:solidFill>
                  <a:srgbClr val="00B050"/>
                </a:solidFill>
              </a:rPr>
              <a:t>UT</a:t>
            </a:r>
          </a:p>
          <a:p>
            <a:pPr marL="91440" indent="-91440">
              <a:lnSpc>
                <a:spcPct val="120000"/>
              </a:lnSpc>
              <a:spcBef>
                <a:spcPts val="0"/>
              </a:spcBef>
            </a:pPr>
            <a:r>
              <a:rPr lang="en-US" sz="1800" dirty="0"/>
              <a:t>Mar 2011: </a:t>
            </a:r>
            <a:r>
              <a:rPr lang="en-US" sz="1800" b="1" dirty="0">
                <a:solidFill>
                  <a:srgbClr val="996633"/>
                </a:solidFill>
              </a:rPr>
              <a:t>TX</a:t>
            </a:r>
          </a:p>
          <a:p>
            <a:pPr marL="91440" indent="-91440">
              <a:lnSpc>
                <a:spcPct val="120000"/>
              </a:lnSpc>
              <a:spcBef>
                <a:spcPts val="0"/>
              </a:spcBef>
            </a:pPr>
            <a:r>
              <a:rPr lang="en-US" sz="1800" dirty="0"/>
              <a:t>Apr 2011:</a:t>
            </a:r>
            <a:r>
              <a:rPr lang="en-US" sz="1800" b="1" dirty="0">
                <a:solidFill>
                  <a:srgbClr val="00B050"/>
                </a:solidFill>
              </a:rPr>
              <a:t> IL IN KY MI* NY OH PA TN WV</a:t>
            </a:r>
          </a:p>
          <a:p>
            <a:pPr marL="91440" indent="-91440">
              <a:lnSpc>
                <a:spcPct val="120000"/>
              </a:lnSpc>
              <a:spcBef>
                <a:spcPts val="0"/>
              </a:spcBef>
            </a:pPr>
            <a:r>
              <a:rPr lang="en-US" sz="1800" dirty="0"/>
              <a:t>Jun 2011: </a:t>
            </a:r>
            <a:r>
              <a:rPr lang="en-US" sz="1800" b="1" dirty="0">
                <a:solidFill>
                  <a:srgbClr val="FF0000"/>
                </a:solidFill>
              </a:rPr>
              <a:t>LA TX </a:t>
            </a:r>
            <a:r>
              <a:rPr lang="en-US" sz="1800" b="1" dirty="0">
                <a:solidFill>
                  <a:srgbClr val="996633"/>
                </a:solidFill>
              </a:rPr>
              <a:t>NM</a:t>
            </a:r>
          </a:p>
          <a:p>
            <a:pPr marL="91440" indent="-91440">
              <a:lnSpc>
                <a:spcPct val="120000"/>
              </a:lnSpc>
              <a:spcBef>
                <a:spcPts val="0"/>
              </a:spcBef>
            </a:pPr>
            <a:r>
              <a:rPr lang="en-US" sz="1800" dirty="0"/>
              <a:t>Jul 2011: </a:t>
            </a:r>
            <a:r>
              <a:rPr lang="en-US" sz="1800" b="1" dirty="0">
                <a:solidFill>
                  <a:srgbClr val="FF0000"/>
                </a:solidFill>
              </a:rPr>
              <a:t>DE* MD* OK TX</a:t>
            </a:r>
          </a:p>
          <a:p>
            <a:pPr marL="91440" indent="-91440">
              <a:lnSpc>
                <a:spcPct val="120000"/>
              </a:lnSpc>
              <a:spcBef>
                <a:spcPts val="0"/>
              </a:spcBef>
            </a:pPr>
            <a:r>
              <a:rPr lang="en-US" sz="1800" dirty="0"/>
              <a:t>Aug 2011: </a:t>
            </a:r>
            <a:r>
              <a:rPr lang="en-US" sz="1800" b="1" dirty="0">
                <a:solidFill>
                  <a:srgbClr val="FF0000"/>
                </a:solidFill>
              </a:rPr>
              <a:t>AZ CO FL LA NM OK TX </a:t>
            </a:r>
            <a:r>
              <a:rPr lang="en-US" sz="1800" b="1" dirty="0">
                <a:solidFill>
                  <a:srgbClr val="00B050"/>
                </a:solidFill>
              </a:rPr>
              <a:t>NH NJ NY VT</a:t>
            </a:r>
          </a:p>
          <a:p>
            <a:pPr marL="91440" indent="-91440">
              <a:lnSpc>
                <a:spcPct val="120000"/>
              </a:lnSpc>
              <a:spcBef>
                <a:spcPts val="0"/>
              </a:spcBef>
            </a:pPr>
            <a:r>
              <a:rPr lang="en-US" sz="1800" dirty="0"/>
              <a:t>Sep 2011: </a:t>
            </a:r>
            <a:r>
              <a:rPr lang="en-US" sz="1800" b="1" dirty="0">
                <a:solidFill>
                  <a:srgbClr val="FF0000"/>
                </a:solidFill>
              </a:rPr>
              <a:t>OR </a:t>
            </a:r>
            <a:r>
              <a:rPr lang="en-US" sz="1800" b="1" dirty="0">
                <a:solidFill>
                  <a:srgbClr val="00B050"/>
                </a:solidFill>
              </a:rPr>
              <a:t>PA</a:t>
            </a:r>
          </a:p>
          <a:p>
            <a:pPr marL="91440" indent="-91440">
              <a:lnSpc>
                <a:spcPct val="120000"/>
              </a:lnSpc>
              <a:spcBef>
                <a:spcPts val="0"/>
              </a:spcBef>
            </a:pPr>
            <a:r>
              <a:rPr lang="en-US" sz="1800" dirty="0"/>
              <a:t>Nov 2011: </a:t>
            </a:r>
            <a:r>
              <a:rPr lang="en-US" sz="1800" b="1" dirty="0">
                <a:solidFill>
                  <a:srgbClr val="FF0000"/>
                </a:solidFill>
              </a:rPr>
              <a:t>RI</a:t>
            </a:r>
            <a:endParaRPr lang="en-US" sz="1800" b="1" dirty="0">
              <a:solidFill>
                <a:srgbClr val="00B050"/>
              </a:solidFill>
            </a:endParaRPr>
          </a:p>
          <a:p>
            <a:pPr marL="91440" indent="-91440">
              <a:lnSpc>
                <a:spcPct val="120000"/>
              </a:lnSpc>
              <a:spcBef>
                <a:spcPts val="0"/>
              </a:spcBef>
            </a:pPr>
            <a:r>
              <a:rPr lang="en-US" sz="1800" dirty="0"/>
              <a:t>Jan 2012: </a:t>
            </a:r>
            <a:r>
              <a:rPr lang="en-US" sz="1800" b="1" dirty="0">
                <a:solidFill>
                  <a:srgbClr val="0000FF"/>
                </a:solidFill>
              </a:rPr>
              <a:t>AK</a:t>
            </a:r>
          </a:p>
          <a:p>
            <a:pPr marL="91440" indent="-91440">
              <a:lnSpc>
                <a:spcPct val="120000"/>
              </a:lnSpc>
              <a:spcBef>
                <a:spcPts val="0"/>
              </a:spcBef>
            </a:pPr>
            <a:r>
              <a:rPr lang="en-US" sz="1800" dirty="0"/>
              <a:t>Mar 2012: </a:t>
            </a:r>
            <a:r>
              <a:rPr lang="en-US" sz="1800" b="1" dirty="0">
                <a:solidFill>
                  <a:srgbClr val="FF0000"/>
                </a:solidFill>
              </a:rPr>
              <a:t>CONUS AL AR CT GA IA IL IN KS KY MA MI MN MO MS NC ND NE NH NJ NY OH OK PA RI SC SD TN VA VT WI WV</a:t>
            </a:r>
            <a:endParaRPr lang="en-US" sz="1800" b="1" dirty="0">
              <a:solidFill>
                <a:srgbClr val="996633"/>
              </a:solidFill>
            </a:endParaRPr>
          </a:p>
          <a:p>
            <a:pPr marL="91440" indent="-91440">
              <a:lnSpc>
                <a:spcPct val="120000"/>
              </a:lnSpc>
              <a:spcBef>
                <a:spcPts val="0"/>
              </a:spcBef>
            </a:pPr>
            <a:r>
              <a:rPr lang="en-US" sz="1800" dirty="0"/>
              <a:t>Jun 2012: </a:t>
            </a:r>
            <a:r>
              <a:rPr lang="en-US" sz="1800" b="1" dirty="0">
                <a:solidFill>
                  <a:srgbClr val="FF0000"/>
                </a:solidFill>
              </a:rPr>
              <a:t>CO</a:t>
            </a:r>
            <a:r>
              <a:rPr lang="en-US" sz="1800" dirty="0"/>
              <a:t> </a:t>
            </a:r>
            <a:r>
              <a:rPr lang="en-US" sz="1800" b="1" dirty="0">
                <a:solidFill>
                  <a:srgbClr val="00B050"/>
                </a:solidFill>
              </a:rPr>
              <a:t>FL </a:t>
            </a:r>
            <a:r>
              <a:rPr lang="en-US" sz="1800" b="1" dirty="0">
                <a:solidFill>
                  <a:srgbClr val="996633"/>
                </a:solidFill>
              </a:rPr>
              <a:t>UT* WY</a:t>
            </a:r>
          </a:p>
          <a:p>
            <a:pPr marL="91440" indent="-91440">
              <a:lnSpc>
                <a:spcPct val="120000"/>
              </a:lnSpc>
              <a:spcBef>
                <a:spcPts val="0"/>
              </a:spcBef>
            </a:pPr>
            <a:r>
              <a:rPr lang="en-US" sz="1800" dirty="0"/>
              <a:t>Jul 2012: </a:t>
            </a:r>
            <a:r>
              <a:rPr lang="en-US" sz="1800" b="1" dirty="0">
                <a:solidFill>
                  <a:srgbClr val="FF0000"/>
                </a:solidFill>
              </a:rPr>
              <a:t>DE MD VA</a:t>
            </a:r>
          </a:p>
          <a:p>
            <a:pPr marL="91440" indent="-91440">
              <a:lnSpc>
                <a:spcPct val="120000"/>
              </a:lnSpc>
              <a:spcBef>
                <a:spcPts val="0"/>
              </a:spcBef>
            </a:pPr>
            <a:r>
              <a:rPr lang="en-US" sz="1800" dirty="0"/>
              <a:t>Aug 2012: </a:t>
            </a:r>
            <a:r>
              <a:rPr lang="en-US" sz="1800" b="1" dirty="0">
                <a:solidFill>
                  <a:srgbClr val="FF0000"/>
                </a:solidFill>
              </a:rPr>
              <a:t>NV </a:t>
            </a:r>
            <a:r>
              <a:rPr lang="en-US" sz="1800" b="1" dirty="0">
                <a:solidFill>
                  <a:srgbClr val="00B050"/>
                </a:solidFill>
              </a:rPr>
              <a:t>MS  </a:t>
            </a:r>
            <a:endParaRPr lang="en-US" sz="1800" b="1" dirty="0">
              <a:solidFill>
                <a:srgbClr val="996633"/>
              </a:solidFill>
            </a:endParaRPr>
          </a:p>
          <a:p>
            <a:pPr marL="91440" indent="-91440">
              <a:lnSpc>
                <a:spcPct val="120000"/>
              </a:lnSpc>
              <a:spcBef>
                <a:spcPts val="0"/>
              </a:spcBef>
            </a:pPr>
            <a:r>
              <a:rPr lang="en-US" sz="1800" dirty="0"/>
              <a:t>Sep 2012: </a:t>
            </a:r>
            <a:r>
              <a:rPr lang="en-US" sz="1800" b="1" dirty="0">
                <a:solidFill>
                  <a:srgbClr val="FF0000"/>
                </a:solidFill>
              </a:rPr>
              <a:t>CA </a:t>
            </a:r>
            <a:r>
              <a:rPr lang="en-US" sz="1800" b="1" dirty="0">
                <a:solidFill>
                  <a:srgbClr val="996633"/>
                </a:solidFill>
              </a:rPr>
              <a:t>MN MT ND SD</a:t>
            </a:r>
          </a:p>
          <a:p>
            <a:pPr marL="91440" indent="-91440">
              <a:lnSpc>
                <a:spcPct val="120000"/>
              </a:lnSpc>
              <a:spcBef>
                <a:spcPts val="0"/>
              </a:spcBef>
            </a:pPr>
            <a:r>
              <a:rPr lang="en-US" sz="1800" dirty="0"/>
              <a:t>Oct 2012: </a:t>
            </a:r>
            <a:r>
              <a:rPr lang="en-US" sz="1800" b="1" dirty="0">
                <a:solidFill>
                  <a:srgbClr val="00B050"/>
                </a:solidFill>
              </a:rPr>
              <a:t>DE</a:t>
            </a:r>
          </a:p>
          <a:p>
            <a:pPr marL="91440" indent="-91440">
              <a:lnSpc>
                <a:spcPct val="120000"/>
              </a:lnSpc>
              <a:spcBef>
                <a:spcPts val="0"/>
              </a:spcBef>
            </a:pPr>
            <a:r>
              <a:rPr lang="en-US" sz="1800" dirty="0"/>
              <a:t>Nov 2012: </a:t>
            </a:r>
            <a:r>
              <a:rPr lang="en-US" sz="1800" b="1" dirty="0">
                <a:solidFill>
                  <a:srgbClr val="996633"/>
                </a:solidFill>
              </a:rPr>
              <a:t>NH WV</a:t>
            </a:r>
          </a:p>
          <a:p>
            <a:pPr marL="91440" indent="-91440">
              <a:lnSpc>
                <a:spcPct val="120000"/>
              </a:lnSpc>
              <a:spcBef>
                <a:spcPts val="0"/>
              </a:spcBef>
            </a:pPr>
            <a:r>
              <a:rPr lang="en-US" sz="1800" dirty="0"/>
              <a:t>Feb 2013: </a:t>
            </a:r>
            <a:r>
              <a:rPr lang="en-US" sz="1800" b="1" dirty="0">
                <a:solidFill>
                  <a:srgbClr val="00B050"/>
                </a:solidFill>
              </a:rPr>
              <a:t>GA</a:t>
            </a:r>
          </a:p>
          <a:p>
            <a:pPr marL="91440" indent="-91440">
              <a:lnSpc>
                <a:spcPct val="120000"/>
              </a:lnSpc>
              <a:spcBef>
                <a:spcPts val="0"/>
              </a:spcBef>
            </a:pPr>
            <a:r>
              <a:rPr lang="en-US" sz="1800" dirty="0"/>
              <a:t>Apr 2013: </a:t>
            </a:r>
            <a:r>
              <a:rPr lang="en-US" sz="1800" b="1" dirty="0">
                <a:solidFill>
                  <a:srgbClr val="0000FF"/>
                </a:solidFill>
              </a:rPr>
              <a:t>ND </a:t>
            </a:r>
            <a:r>
              <a:rPr lang="en-US" sz="1800" b="1" dirty="0">
                <a:solidFill>
                  <a:srgbClr val="00B050"/>
                </a:solidFill>
              </a:rPr>
              <a:t>IA MI</a:t>
            </a:r>
          </a:p>
          <a:p>
            <a:pPr marL="91440" indent="-91440">
              <a:lnSpc>
                <a:spcPct val="120000"/>
              </a:lnSpc>
              <a:spcBef>
                <a:spcPts val="0"/>
              </a:spcBef>
            </a:pPr>
            <a:r>
              <a:rPr lang="en-US" sz="1800" dirty="0"/>
              <a:t>May 2013: </a:t>
            </a:r>
            <a:r>
              <a:rPr lang="en-US" sz="1800" b="1" dirty="0">
                <a:solidFill>
                  <a:srgbClr val="00B050"/>
                </a:solidFill>
              </a:rPr>
              <a:t>IA </a:t>
            </a:r>
          </a:p>
          <a:p>
            <a:pPr marL="91440" indent="-91440">
              <a:lnSpc>
                <a:spcPct val="120000"/>
              </a:lnSpc>
              <a:spcBef>
                <a:spcPts val="0"/>
              </a:spcBef>
            </a:pPr>
            <a:r>
              <a:rPr lang="en-US" sz="1800" dirty="0"/>
              <a:t>Jun 2013: </a:t>
            </a:r>
            <a:r>
              <a:rPr lang="en-US" sz="1800" b="1" dirty="0">
                <a:solidFill>
                  <a:srgbClr val="00B050"/>
                </a:solidFill>
              </a:rPr>
              <a:t>NJ </a:t>
            </a:r>
            <a:r>
              <a:rPr lang="en-US" sz="1800" b="1" dirty="0">
                <a:solidFill>
                  <a:srgbClr val="996633"/>
                </a:solidFill>
              </a:rPr>
              <a:t>UT</a:t>
            </a:r>
          </a:p>
          <a:p>
            <a:pPr marL="91440" indent="-91440">
              <a:lnSpc>
                <a:spcPct val="120000"/>
              </a:lnSpc>
              <a:spcBef>
                <a:spcPts val="0"/>
              </a:spcBef>
            </a:pPr>
            <a:r>
              <a:rPr lang="en-US" sz="1800" dirty="0"/>
              <a:t>Jul 2013: </a:t>
            </a:r>
            <a:r>
              <a:rPr lang="en-US" sz="1800" b="1" dirty="0">
                <a:solidFill>
                  <a:srgbClr val="FF0000"/>
                </a:solidFill>
              </a:rPr>
              <a:t>CT MA RI </a:t>
            </a:r>
            <a:r>
              <a:rPr lang="en-US" sz="1800" b="1" dirty="0">
                <a:solidFill>
                  <a:srgbClr val="00B050"/>
                </a:solidFill>
              </a:rPr>
              <a:t>FL</a:t>
            </a:r>
            <a:endParaRPr lang="en-US" sz="1800" b="1" dirty="0">
              <a:solidFill>
                <a:srgbClr val="996633"/>
              </a:solidFill>
            </a:endParaRPr>
          </a:p>
          <a:p>
            <a:pPr marL="91440" indent="-91440">
              <a:lnSpc>
                <a:spcPct val="120000"/>
              </a:lnSpc>
              <a:spcBef>
                <a:spcPts val="0"/>
              </a:spcBef>
            </a:pPr>
            <a:r>
              <a:rPr lang="en-US" sz="1800" dirty="0"/>
              <a:t>Sep 2013: </a:t>
            </a:r>
            <a:r>
              <a:rPr lang="en-US" sz="1800" b="1" dirty="0">
                <a:solidFill>
                  <a:srgbClr val="00B050"/>
                </a:solidFill>
              </a:rPr>
              <a:t>CO OR WA</a:t>
            </a:r>
          </a:p>
          <a:p>
            <a:pPr marL="91440" indent="-91440">
              <a:lnSpc>
                <a:spcPct val="120000"/>
              </a:lnSpc>
              <a:spcBef>
                <a:spcPts val="0"/>
              </a:spcBef>
            </a:pPr>
            <a:r>
              <a:rPr lang="en-US" sz="1800" dirty="0"/>
              <a:t>Oct 2013: </a:t>
            </a:r>
            <a:r>
              <a:rPr lang="en-US" sz="1800" b="1" dirty="0">
                <a:solidFill>
                  <a:srgbClr val="FF0000"/>
                </a:solidFill>
              </a:rPr>
              <a:t>AK </a:t>
            </a:r>
          </a:p>
          <a:p>
            <a:pPr marL="91440" indent="-91440">
              <a:lnSpc>
                <a:spcPct val="120000"/>
              </a:lnSpc>
              <a:spcBef>
                <a:spcPts val="0"/>
              </a:spcBef>
            </a:pPr>
            <a:r>
              <a:rPr lang="en-US" sz="1800" dirty="0"/>
              <a:t>Jan 2014: </a:t>
            </a:r>
            <a:r>
              <a:rPr lang="en-US" sz="1800" b="1" dirty="0">
                <a:solidFill>
                  <a:srgbClr val="FF0000"/>
                </a:solidFill>
              </a:rPr>
              <a:t>CA</a:t>
            </a:r>
            <a:endParaRPr lang="en-US" sz="1800" b="1" dirty="0">
              <a:solidFill>
                <a:srgbClr val="996633"/>
              </a:solidFill>
            </a:endParaRPr>
          </a:p>
          <a:p>
            <a:pPr marL="91440" indent="-91440">
              <a:lnSpc>
                <a:spcPct val="120000"/>
              </a:lnSpc>
              <a:spcBef>
                <a:spcPts val="0"/>
              </a:spcBef>
            </a:pPr>
            <a:r>
              <a:rPr lang="en-US" sz="1800" dirty="0"/>
              <a:t>Jun 2014: </a:t>
            </a:r>
            <a:r>
              <a:rPr lang="en-US" sz="1800" b="1" dirty="0">
                <a:solidFill>
                  <a:srgbClr val="00B050"/>
                </a:solidFill>
              </a:rPr>
              <a:t>AK MN</a:t>
            </a:r>
            <a:endParaRPr lang="en-US" sz="1800" b="1" dirty="0">
              <a:solidFill>
                <a:srgbClr val="FF0000"/>
              </a:solidFill>
            </a:endParaRPr>
          </a:p>
          <a:p>
            <a:pPr marL="91440" indent="-91440">
              <a:lnSpc>
                <a:spcPct val="120000"/>
              </a:lnSpc>
              <a:spcBef>
                <a:spcPts val="0"/>
              </a:spcBef>
            </a:pPr>
            <a:r>
              <a:rPr lang="en-US" sz="1800" dirty="0"/>
              <a:t>Jul 2014: </a:t>
            </a:r>
            <a:r>
              <a:rPr lang="en-US" sz="1800" b="1" dirty="0">
                <a:solidFill>
                  <a:srgbClr val="0000FF"/>
                </a:solidFill>
              </a:rPr>
              <a:t>AR</a:t>
            </a:r>
          </a:p>
          <a:p>
            <a:pPr marL="91440" indent="-91440">
              <a:lnSpc>
                <a:spcPct val="120000"/>
              </a:lnSpc>
              <a:spcBef>
                <a:spcPts val="0"/>
              </a:spcBef>
            </a:pPr>
            <a:r>
              <a:rPr lang="en-US" sz="1800" dirty="0"/>
              <a:t>Aug 2014: </a:t>
            </a:r>
            <a:r>
              <a:rPr lang="en-US" sz="1800" b="1" dirty="0">
                <a:solidFill>
                  <a:srgbClr val="00B050"/>
                </a:solidFill>
              </a:rPr>
              <a:t>MT</a:t>
            </a:r>
          </a:p>
          <a:p>
            <a:pPr marL="91440" indent="-91440">
              <a:lnSpc>
                <a:spcPct val="120000"/>
              </a:lnSpc>
              <a:spcBef>
                <a:spcPts val="0"/>
              </a:spcBef>
            </a:pPr>
            <a:r>
              <a:rPr lang="en-US" sz="1800" dirty="0"/>
              <a:t>Feb 2015: </a:t>
            </a:r>
            <a:r>
              <a:rPr lang="en-US" sz="1800" b="1" dirty="0">
                <a:solidFill>
                  <a:srgbClr val="FF0000"/>
                </a:solidFill>
              </a:rPr>
              <a:t>AZ CA OR WA</a:t>
            </a:r>
          </a:p>
          <a:p>
            <a:pPr marL="91440" indent="-91440">
              <a:lnSpc>
                <a:spcPct val="120000"/>
              </a:lnSpc>
              <a:spcBef>
                <a:spcPts val="0"/>
              </a:spcBef>
            </a:pPr>
            <a:r>
              <a:rPr lang="en-US" sz="1800" dirty="0"/>
              <a:t>Apr 2015: </a:t>
            </a:r>
            <a:r>
              <a:rPr lang="en-US" sz="1800" b="1" dirty="0">
                <a:solidFill>
                  <a:srgbClr val="FF0000"/>
                </a:solidFill>
              </a:rPr>
              <a:t>FL</a:t>
            </a:r>
          </a:p>
          <a:p>
            <a:pPr marL="91440" indent="-91440">
              <a:lnSpc>
                <a:spcPct val="120000"/>
              </a:lnSpc>
              <a:spcBef>
                <a:spcPts val="0"/>
              </a:spcBef>
            </a:pPr>
            <a:r>
              <a:rPr lang="en-US" sz="1800" dirty="0"/>
              <a:t>May 2015: </a:t>
            </a:r>
            <a:r>
              <a:rPr lang="en-US" sz="1800" b="1" dirty="0">
                <a:solidFill>
                  <a:srgbClr val="FF0000"/>
                </a:solidFill>
              </a:rPr>
              <a:t>AK CT MA NH </a:t>
            </a:r>
            <a:r>
              <a:rPr lang="en-US" sz="1800" b="1" dirty="0">
                <a:solidFill>
                  <a:srgbClr val="00B050"/>
                </a:solidFill>
              </a:rPr>
              <a:t>CONUS CO OK TX UT </a:t>
            </a:r>
          </a:p>
          <a:p>
            <a:pPr marL="91440" indent="-91440">
              <a:lnSpc>
                <a:spcPct val="120000"/>
              </a:lnSpc>
              <a:spcBef>
                <a:spcPts val="0"/>
              </a:spcBef>
            </a:pPr>
            <a:r>
              <a:rPr lang="en-US" sz="1800" dirty="0"/>
              <a:t>Jun 2015: </a:t>
            </a:r>
            <a:r>
              <a:rPr lang="en-US" sz="1800" b="1" dirty="0">
                <a:solidFill>
                  <a:srgbClr val="FF0000"/>
                </a:solidFill>
              </a:rPr>
              <a:t>CA ID OR UT* WA </a:t>
            </a:r>
            <a:r>
              <a:rPr lang="en-US" sz="1800" b="1" dirty="0">
                <a:solidFill>
                  <a:srgbClr val="00B050"/>
                </a:solidFill>
              </a:rPr>
              <a:t>IL IN OH </a:t>
            </a:r>
            <a:endParaRPr lang="en-US" sz="1800" b="1" dirty="0">
              <a:solidFill>
                <a:srgbClr val="996633"/>
              </a:solidFill>
            </a:endParaRPr>
          </a:p>
          <a:p>
            <a:pPr marL="91440" indent="-91440">
              <a:lnSpc>
                <a:spcPct val="120000"/>
              </a:lnSpc>
              <a:spcBef>
                <a:spcPts val="0"/>
              </a:spcBef>
            </a:pPr>
            <a:r>
              <a:rPr lang="en-US" sz="1800" dirty="0"/>
              <a:t>Jul 2015: </a:t>
            </a:r>
            <a:r>
              <a:rPr lang="en-US" sz="1800" b="1" dirty="0">
                <a:solidFill>
                  <a:srgbClr val="00B050"/>
                </a:solidFill>
              </a:rPr>
              <a:t>KY</a:t>
            </a:r>
            <a:endParaRPr lang="en-US" sz="1800" b="1" dirty="0">
              <a:solidFill>
                <a:srgbClr val="996633"/>
              </a:solidFill>
            </a:endParaRPr>
          </a:p>
          <a:p>
            <a:pPr marL="91440" indent="-91440">
              <a:lnSpc>
                <a:spcPct val="120000"/>
              </a:lnSpc>
              <a:spcBef>
                <a:spcPts val="0"/>
              </a:spcBef>
            </a:pPr>
            <a:r>
              <a:rPr lang="en-US" sz="1800" dirty="0"/>
              <a:t>Sep 2015: </a:t>
            </a:r>
            <a:r>
              <a:rPr lang="en-US" sz="1800" b="1" dirty="0">
                <a:solidFill>
                  <a:srgbClr val="FF0000"/>
                </a:solidFill>
              </a:rPr>
              <a:t>CO CT MA ME MI MN RI UT WI</a:t>
            </a:r>
            <a:endParaRPr lang="en-US" sz="1800" b="1" dirty="0">
              <a:solidFill>
                <a:srgbClr val="996633"/>
              </a:solidFill>
            </a:endParaRPr>
          </a:p>
          <a:p>
            <a:pPr marL="91440" indent="-91440">
              <a:lnSpc>
                <a:spcPct val="120000"/>
              </a:lnSpc>
              <a:spcBef>
                <a:spcPts val="0"/>
              </a:spcBef>
            </a:pPr>
            <a:r>
              <a:rPr lang="en-US" sz="1800" dirty="0"/>
              <a:t>Oct 2015: </a:t>
            </a:r>
            <a:r>
              <a:rPr lang="en-US" sz="1800" b="1" dirty="0">
                <a:solidFill>
                  <a:srgbClr val="FF0000"/>
                </a:solidFill>
              </a:rPr>
              <a:t>WA </a:t>
            </a:r>
            <a:r>
              <a:rPr lang="en-US" sz="1800" b="1" dirty="0">
                <a:solidFill>
                  <a:srgbClr val="00B050"/>
                </a:solidFill>
              </a:rPr>
              <a:t>SC</a:t>
            </a:r>
          </a:p>
          <a:p>
            <a:pPr marL="91440" indent="-91440">
              <a:lnSpc>
                <a:spcPct val="120000"/>
              </a:lnSpc>
              <a:spcBef>
                <a:spcPts val="0"/>
              </a:spcBef>
            </a:pPr>
            <a:r>
              <a:rPr lang="en-US" sz="1800" dirty="0"/>
              <a:t>Nov 2015: </a:t>
            </a:r>
            <a:r>
              <a:rPr lang="en-US" sz="1800" b="1" dirty="0">
                <a:solidFill>
                  <a:srgbClr val="FF0000"/>
                </a:solidFill>
              </a:rPr>
              <a:t>NJ </a:t>
            </a:r>
            <a:r>
              <a:rPr lang="en-US" sz="1800" b="1" dirty="0">
                <a:solidFill>
                  <a:srgbClr val="00B050"/>
                </a:solidFill>
              </a:rPr>
              <a:t>AR MO</a:t>
            </a:r>
          </a:p>
          <a:p>
            <a:pPr marL="91440" indent="-91440">
              <a:lnSpc>
                <a:spcPct val="120000"/>
              </a:lnSpc>
              <a:spcBef>
                <a:spcPts val="0"/>
              </a:spcBef>
            </a:pPr>
            <a:r>
              <a:rPr lang="en-US" sz="1800" dirty="0"/>
              <a:t>Dec 2015: </a:t>
            </a:r>
            <a:r>
              <a:rPr lang="en-US" sz="1800" b="1" dirty="0">
                <a:solidFill>
                  <a:srgbClr val="FF0000"/>
                </a:solidFill>
              </a:rPr>
              <a:t>CONUS AL AR CT DE FL GA IA IL IN KS KY MA MD ME MI MN MO MS NH NJ NY NC OU OK PA RI SC TN VA VT WI WV </a:t>
            </a:r>
            <a:r>
              <a:rPr lang="en-US" sz="1800" b="1" dirty="0">
                <a:solidFill>
                  <a:srgbClr val="00B050"/>
                </a:solidFill>
              </a:rPr>
              <a:t>CONUS IA NC OK WI</a:t>
            </a:r>
          </a:p>
          <a:p>
            <a:pPr marL="91440" indent="-91440">
              <a:lnSpc>
                <a:spcPct val="120000"/>
              </a:lnSpc>
              <a:spcBef>
                <a:spcPts val="0"/>
              </a:spcBef>
            </a:pPr>
            <a:r>
              <a:rPr lang="en-US" sz="1800" dirty="0">
                <a:solidFill>
                  <a:srgbClr val="4BACC6">
                    <a:lumMod val="50000"/>
                  </a:srgbClr>
                </a:solidFill>
              </a:rPr>
              <a:t>Feb 2016: </a:t>
            </a:r>
            <a:r>
              <a:rPr lang="en-US" sz="1800" b="1" dirty="0">
                <a:solidFill>
                  <a:srgbClr val="FF0000"/>
                </a:solidFill>
              </a:rPr>
              <a:t>AK</a:t>
            </a:r>
          </a:p>
          <a:p>
            <a:pPr marL="91440" indent="-91440">
              <a:lnSpc>
                <a:spcPct val="120000"/>
              </a:lnSpc>
              <a:spcBef>
                <a:spcPts val="0"/>
              </a:spcBef>
            </a:pPr>
            <a:r>
              <a:rPr lang="en-US" sz="1800" dirty="0">
                <a:solidFill>
                  <a:srgbClr val="4BACC6">
                    <a:lumMod val="50000"/>
                  </a:srgbClr>
                </a:solidFill>
              </a:rPr>
              <a:t>Mar 2016: </a:t>
            </a:r>
            <a:r>
              <a:rPr lang="en-US" sz="1800" b="1" dirty="0">
                <a:solidFill>
                  <a:srgbClr val="00B050"/>
                </a:solidFill>
              </a:rPr>
              <a:t>LA</a:t>
            </a:r>
          </a:p>
          <a:p>
            <a:pPr marL="91440" indent="-91440">
              <a:lnSpc>
                <a:spcPct val="120000"/>
              </a:lnSpc>
              <a:spcBef>
                <a:spcPts val="0"/>
              </a:spcBef>
              <a:buClr>
                <a:srgbClr val="000000"/>
              </a:buClr>
            </a:pPr>
            <a:r>
              <a:rPr lang="en-US" sz="1800" dirty="0">
                <a:solidFill>
                  <a:srgbClr val="4BACC6">
                    <a:lumMod val="50000"/>
                  </a:srgbClr>
                </a:solidFill>
              </a:rPr>
              <a:t>Apr 2016: </a:t>
            </a:r>
            <a:r>
              <a:rPr lang="en-US" sz="1800" b="1" dirty="0">
                <a:solidFill>
                  <a:srgbClr val="FF0000"/>
                </a:solidFill>
              </a:rPr>
              <a:t>AK</a:t>
            </a:r>
          </a:p>
          <a:p>
            <a:pPr marL="91440" indent="-91440">
              <a:lnSpc>
                <a:spcPct val="120000"/>
              </a:lnSpc>
              <a:spcBef>
                <a:spcPts val="0"/>
              </a:spcBef>
              <a:buClr>
                <a:srgbClr val="000000"/>
              </a:buClr>
            </a:pPr>
            <a:r>
              <a:rPr lang="en-US" sz="1800" dirty="0">
                <a:solidFill>
                  <a:srgbClr val="4BACC6">
                    <a:lumMod val="50000"/>
                  </a:srgbClr>
                </a:solidFill>
              </a:rPr>
              <a:t>Jun 2016: </a:t>
            </a:r>
            <a:r>
              <a:rPr lang="en-US" sz="1800" b="1" dirty="0">
                <a:solidFill>
                  <a:srgbClr val="FF0000"/>
                </a:solidFill>
              </a:rPr>
              <a:t>AZ UT</a:t>
            </a:r>
          </a:p>
          <a:p>
            <a:pPr marL="91440" indent="-91440">
              <a:lnSpc>
                <a:spcPct val="120000"/>
              </a:lnSpc>
              <a:spcBef>
                <a:spcPts val="0"/>
              </a:spcBef>
              <a:buClr>
                <a:srgbClr val="000000"/>
              </a:buClr>
            </a:pPr>
            <a:r>
              <a:rPr lang="en-US" sz="1800" dirty="0">
                <a:solidFill>
                  <a:srgbClr val="4BACC6">
                    <a:lumMod val="50000"/>
                  </a:srgbClr>
                </a:solidFill>
              </a:rPr>
              <a:t>Jul 2016: </a:t>
            </a:r>
            <a:r>
              <a:rPr lang="en-US" sz="1800" b="1" dirty="0">
                <a:solidFill>
                  <a:srgbClr val="FF0000"/>
                </a:solidFill>
              </a:rPr>
              <a:t>FL NM</a:t>
            </a:r>
          </a:p>
          <a:p>
            <a:pPr marL="91440" indent="-91440">
              <a:lnSpc>
                <a:spcPct val="120000"/>
              </a:lnSpc>
              <a:spcBef>
                <a:spcPts val="0"/>
              </a:spcBef>
              <a:buClr>
                <a:srgbClr val="000000"/>
              </a:buClr>
            </a:pPr>
            <a:r>
              <a:rPr lang="en-US" sz="1800" dirty="0">
                <a:solidFill>
                  <a:srgbClr val="4BACC6">
                    <a:lumMod val="50000"/>
                  </a:srgbClr>
                </a:solidFill>
              </a:rPr>
              <a:t>Aug 2016: </a:t>
            </a:r>
            <a:r>
              <a:rPr lang="en-US" sz="1800" b="1" dirty="0">
                <a:solidFill>
                  <a:srgbClr val="FF0000"/>
                </a:solidFill>
              </a:rPr>
              <a:t>CT DE MA MD NJ NY PA RI  </a:t>
            </a:r>
            <a:r>
              <a:rPr lang="en-US" sz="1800" b="1" dirty="0">
                <a:solidFill>
                  <a:srgbClr val="00B050"/>
                </a:solidFill>
              </a:rPr>
              <a:t>LA</a:t>
            </a:r>
          </a:p>
          <a:p>
            <a:pPr marL="91440" indent="-91440">
              <a:lnSpc>
                <a:spcPct val="120000"/>
              </a:lnSpc>
              <a:spcBef>
                <a:spcPts val="0"/>
              </a:spcBef>
              <a:buClr>
                <a:srgbClr val="000000"/>
              </a:buClr>
            </a:pPr>
            <a:r>
              <a:rPr lang="en-US" sz="1800" dirty="0">
                <a:solidFill>
                  <a:srgbClr val="4BACC6">
                    <a:lumMod val="50000"/>
                  </a:srgbClr>
                </a:solidFill>
              </a:rPr>
              <a:t>Oct 2016: </a:t>
            </a:r>
            <a:r>
              <a:rPr lang="en-US" sz="1800" b="1" dirty="0">
                <a:solidFill>
                  <a:srgbClr val="FF0000"/>
                </a:solidFill>
              </a:rPr>
              <a:t>NM </a:t>
            </a:r>
            <a:r>
              <a:rPr lang="en-US" sz="1800" b="1" dirty="0">
                <a:solidFill>
                  <a:srgbClr val="00B050"/>
                </a:solidFill>
              </a:rPr>
              <a:t>ID MT WA </a:t>
            </a:r>
            <a:r>
              <a:rPr lang="en-US" sz="1800" b="1" dirty="0">
                <a:solidFill>
                  <a:srgbClr val="996633"/>
                </a:solidFill>
              </a:rPr>
              <a:t>AK</a:t>
            </a:r>
          </a:p>
          <a:p>
            <a:pPr marL="91440" indent="-91440">
              <a:lnSpc>
                <a:spcPct val="120000"/>
              </a:lnSpc>
              <a:spcBef>
                <a:spcPts val="0"/>
              </a:spcBef>
              <a:buClr>
                <a:srgbClr val="000000"/>
              </a:buClr>
            </a:pPr>
            <a:r>
              <a:rPr lang="en-US" sz="1800" dirty="0">
                <a:solidFill>
                  <a:srgbClr val="4BACC6">
                    <a:lumMod val="50000"/>
                  </a:srgbClr>
                </a:solidFill>
              </a:rPr>
              <a:t>Nov 2016: </a:t>
            </a:r>
            <a:r>
              <a:rPr lang="en-US" sz="1800" b="1" dirty="0">
                <a:solidFill>
                  <a:srgbClr val="FF0000"/>
                </a:solidFill>
              </a:rPr>
              <a:t>WA </a:t>
            </a:r>
            <a:r>
              <a:rPr lang="en-US" sz="1800" b="1" dirty="0" smtClean="0">
                <a:solidFill>
                  <a:srgbClr val="996633"/>
                </a:solidFill>
              </a:rPr>
              <a:t>FL</a:t>
            </a:r>
          </a:p>
          <a:p>
            <a:pPr marL="91440" indent="-91440">
              <a:lnSpc>
                <a:spcPct val="120000"/>
              </a:lnSpc>
              <a:spcBef>
                <a:spcPts val="0"/>
              </a:spcBef>
              <a:buClr>
                <a:srgbClr val="000000"/>
              </a:buClr>
            </a:pPr>
            <a:r>
              <a:rPr lang="en-US" sz="1800" dirty="0"/>
              <a:t>Feb </a:t>
            </a:r>
            <a:r>
              <a:rPr lang="en-US" sz="1800" dirty="0" smtClean="0"/>
              <a:t>2017: </a:t>
            </a:r>
            <a:r>
              <a:rPr lang="en-US" sz="1800" b="1" dirty="0" smtClean="0">
                <a:solidFill>
                  <a:srgbClr val="FF0000"/>
                </a:solidFill>
              </a:rPr>
              <a:t>AR DE IL IN KY LA MD MO NC NJ NY OH PA TX VA WV </a:t>
            </a:r>
          </a:p>
          <a:p>
            <a:pPr marL="91440" indent="-91440">
              <a:lnSpc>
                <a:spcPct val="120000"/>
              </a:lnSpc>
              <a:spcBef>
                <a:spcPts val="0"/>
              </a:spcBef>
              <a:buClr>
                <a:srgbClr val="000000"/>
              </a:buClr>
            </a:pPr>
            <a:r>
              <a:rPr lang="en-US" sz="1800" dirty="0" smtClean="0"/>
              <a:t>Mar </a:t>
            </a:r>
            <a:r>
              <a:rPr lang="en-US" sz="1800" dirty="0"/>
              <a:t>2017: </a:t>
            </a:r>
            <a:r>
              <a:rPr lang="en-US" sz="1800" b="1" dirty="0" smtClean="0">
                <a:solidFill>
                  <a:srgbClr val="FF0000"/>
                </a:solidFill>
              </a:rPr>
              <a:t>CO NM</a:t>
            </a:r>
            <a:endParaRPr lang="en-US" sz="1800" b="1" dirty="0">
              <a:solidFill>
                <a:srgbClr val="FF0000"/>
              </a:solidFill>
            </a:endParaRPr>
          </a:p>
          <a:p>
            <a:pPr marL="91440" indent="-91440">
              <a:lnSpc>
                <a:spcPct val="120000"/>
              </a:lnSpc>
              <a:spcBef>
                <a:spcPts val="0"/>
              </a:spcBef>
              <a:buClr>
                <a:srgbClr val="000000"/>
              </a:buClr>
            </a:pPr>
            <a:r>
              <a:rPr lang="en-US" sz="1800" dirty="0" smtClean="0"/>
              <a:t>Apr </a:t>
            </a:r>
            <a:r>
              <a:rPr lang="en-US" sz="1800" dirty="0"/>
              <a:t>2017: </a:t>
            </a:r>
            <a:r>
              <a:rPr lang="en-US" sz="1800" b="1" dirty="0" smtClean="0">
                <a:solidFill>
                  <a:srgbClr val="FF0000"/>
                </a:solidFill>
              </a:rPr>
              <a:t>DE MD NC NJ OH PA WV VA</a:t>
            </a:r>
            <a:r>
              <a:rPr lang="en-US" sz="1800" b="1" dirty="0" smtClean="0">
                <a:solidFill>
                  <a:srgbClr val="00B050"/>
                </a:solidFill>
              </a:rPr>
              <a:t> NC</a:t>
            </a:r>
          </a:p>
          <a:p>
            <a:pPr marL="91440" indent="-91440">
              <a:lnSpc>
                <a:spcPct val="120000"/>
              </a:lnSpc>
              <a:spcBef>
                <a:spcPts val="0"/>
              </a:spcBef>
              <a:buClr>
                <a:srgbClr val="000000"/>
              </a:buClr>
            </a:pPr>
            <a:r>
              <a:rPr lang="en-US" sz="1800" dirty="0" smtClean="0"/>
              <a:t>Aug </a:t>
            </a:r>
            <a:r>
              <a:rPr lang="en-US" sz="1800" dirty="0"/>
              <a:t>2017: </a:t>
            </a:r>
            <a:r>
              <a:rPr lang="en-US" sz="1800" b="1" dirty="0" smtClean="0">
                <a:solidFill>
                  <a:srgbClr val="FF0000"/>
                </a:solidFill>
              </a:rPr>
              <a:t>CA OR WA </a:t>
            </a:r>
            <a:r>
              <a:rPr lang="en-US" sz="1800" b="1" dirty="0" smtClean="0">
                <a:solidFill>
                  <a:srgbClr val="00B050"/>
                </a:solidFill>
              </a:rPr>
              <a:t>TX</a:t>
            </a:r>
          </a:p>
          <a:p>
            <a:pPr marL="91440" indent="-91440">
              <a:lnSpc>
                <a:spcPct val="120000"/>
              </a:lnSpc>
              <a:spcBef>
                <a:spcPts val="0"/>
              </a:spcBef>
              <a:buClr>
                <a:srgbClr val="000000"/>
              </a:buClr>
            </a:pPr>
            <a:r>
              <a:rPr lang="en-US" sz="1800" dirty="0" smtClean="0">
                <a:solidFill>
                  <a:srgbClr val="4BACC6">
                    <a:lumMod val="50000"/>
                  </a:srgbClr>
                </a:solidFill>
              </a:rPr>
              <a:t>Sep 2017: </a:t>
            </a:r>
            <a:r>
              <a:rPr lang="en-US" sz="1800" b="1" dirty="0" smtClean="0">
                <a:solidFill>
                  <a:srgbClr val="996633"/>
                </a:solidFill>
              </a:rPr>
              <a:t>LA</a:t>
            </a:r>
            <a:endParaRPr lang="en-US" sz="1800" b="1" dirty="0">
              <a:solidFill>
                <a:srgbClr val="996633"/>
              </a:solidFill>
            </a:endParaRPr>
          </a:p>
          <a:p>
            <a:pPr marL="91440" indent="-91440">
              <a:lnSpc>
                <a:spcPct val="120000"/>
              </a:lnSpc>
              <a:spcBef>
                <a:spcPts val="0"/>
              </a:spcBef>
              <a:buClr>
                <a:srgbClr val="000000"/>
              </a:buClr>
            </a:pPr>
            <a:r>
              <a:rPr lang="en-US" sz="1800" dirty="0" smtClean="0"/>
              <a:t>Oct </a:t>
            </a:r>
            <a:r>
              <a:rPr lang="en-US" sz="1800" dirty="0"/>
              <a:t>2017: </a:t>
            </a:r>
            <a:r>
              <a:rPr lang="en-US" sz="1800" b="1" dirty="0" smtClean="0">
                <a:solidFill>
                  <a:srgbClr val="FF0000"/>
                </a:solidFill>
              </a:rPr>
              <a:t>CT MA ME NH RI VT </a:t>
            </a:r>
            <a:r>
              <a:rPr lang="en-US" sz="1800" b="1" dirty="0" smtClean="0">
                <a:solidFill>
                  <a:srgbClr val="00B050"/>
                </a:solidFill>
              </a:rPr>
              <a:t>MI</a:t>
            </a:r>
            <a:endParaRPr lang="en-US" sz="1800" b="1" dirty="0">
              <a:solidFill>
                <a:srgbClr val="00B050"/>
              </a:solidFill>
            </a:endParaRPr>
          </a:p>
          <a:p>
            <a:pPr marL="0" indent="0">
              <a:lnSpc>
                <a:spcPct val="120000"/>
              </a:lnSpc>
              <a:spcBef>
                <a:spcPts val="0"/>
              </a:spcBef>
              <a:buClr>
                <a:srgbClr val="000000"/>
              </a:buClr>
              <a:buNone/>
            </a:pPr>
            <a:endParaRPr lang="en-US" sz="1800" b="1" dirty="0">
              <a:solidFill>
                <a:srgbClr val="00B050"/>
              </a:solidFill>
            </a:endParaRPr>
          </a:p>
          <a:p>
            <a:pPr marL="91440" indent="-91440">
              <a:lnSpc>
                <a:spcPct val="120000"/>
              </a:lnSpc>
              <a:spcBef>
                <a:spcPts val="0"/>
              </a:spcBef>
              <a:buClr>
                <a:srgbClr val="000000"/>
              </a:buClr>
            </a:pPr>
            <a:endParaRPr lang="en-US" sz="1800" b="1" dirty="0">
              <a:solidFill>
                <a:srgbClr val="00B050"/>
              </a:solidFill>
            </a:endParaRPr>
          </a:p>
          <a:p>
            <a:pPr marL="91440" indent="-91440">
              <a:lnSpc>
                <a:spcPct val="120000"/>
              </a:lnSpc>
              <a:spcBef>
                <a:spcPts val="0"/>
              </a:spcBef>
              <a:buClr>
                <a:srgbClr val="000000"/>
              </a:buClr>
            </a:pPr>
            <a:endParaRPr lang="en-US" sz="1800" b="1" dirty="0">
              <a:solidFill>
                <a:srgbClr val="FF0000"/>
              </a:solidFill>
            </a:endParaRPr>
          </a:p>
        </p:txBody>
      </p:sp>
      <p:sp>
        <p:nvSpPr>
          <p:cNvPr id="4" name="Title 3"/>
          <p:cNvSpPr>
            <a:spLocks noGrp="1"/>
          </p:cNvSpPr>
          <p:nvPr>
            <p:ph type="title"/>
          </p:nvPr>
        </p:nvSpPr>
        <p:spPr>
          <a:xfrm>
            <a:off x="9945189" y="403414"/>
            <a:ext cx="2246813" cy="1043724"/>
          </a:xfrm>
        </p:spPr>
        <p:txBody>
          <a:bodyPr lIns="121917" tIns="121917" rIns="121917" bIns="121917">
            <a:noAutofit/>
          </a:bodyPr>
          <a:lstStyle/>
          <a:p>
            <a:pPr algn="r"/>
            <a:r>
              <a:rPr lang="en-US" sz="2800" dirty="0">
                <a:solidFill>
                  <a:schemeClr val="bg2">
                    <a:lumMod val="50000"/>
                  </a:schemeClr>
                </a:solidFill>
              </a:rPr>
              <a:t>State records since 2010</a:t>
            </a:r>
          </a:p>
        </p:txBody>
      </p:sp>
      <p:sp>
        <p:nvSpPr>
          <p:cNvPr id="6" name="TextBox 5"/>
          <p:cNvSpPr txBox="1"/>
          <p:nvPr/>
        </p:nvSpPr>
        <p:spPr>
          <a:xfrm>
            <a:off x="9945189" y="1675785"/>
            <a:ext cx="2246813" cy="1785100"/>
          </a:xfrm>
          <a:prstGeom prst="rect">
            <a:avLst/>
          </a:prstGeom>
          <a:noFill/>
        </p:spPr>
        <p:txBody>
          <a:bodyPr wrap="square" lIns="121917" tIns="60958" rIns="121917" bIns="60958" rtlCol="0">
            <a:spAutoFit/>
          </a:bodyPr>
          <a:lstStyle/>
          <a:p>
            <a:pPr algn="r"/>
            <a:r>
              <a:rPr lang="en-US" sz="2700" b="1" dirty="0">
                <a:solidFill>
                  <a:srgbClr val="0000FF"/>
                </a:solidFill>
              </a:rPr>
              <a:t>COOLEST</a:t>
            </a:r>
          </a:p>
          <a:p>
            <a:pPr algn="r"/>
            <a:r>
              <a:rPr lang="en-US" sz="2700" b="1" dirty="0">
                <a:solidFill>
                  <a:srgbClr val="FF0000"/>
                </a:solidFill>
              </a:rPr>
              <a:t>WARMEST</a:t>
            </a:r>
            <a:endParaRPr lang="en-US" sz="2700" b="1" dirty="0">
              <a:solidFill>
                <a:prstClr val="white"/>
              </a:solidFill>
            </a:endParaRPr>
          </a:p>
          <a:p>
            <a:pPr algn="r"/>
            <a:r>
              <a:rPr lang="en-US" sz="2700" b="1" dirty="0">
                <a:solidFill>
                  <a:srgbClr val="008000"/>
                </a:solidFill>
              </a:rPr>
              <a:t>WETTEST</a:t>
            </a:r>
            <a:endParaRPr lang="en-US" sz="2700" b="1" dirty="0">
              <a:solidFill>
                <a:prstClr val="white"/>
              </a:solidFill>
            </a:endParaRPr>
          </a:p>
          <a:p>
            <a:pPr algn="r"/>
            <a:r>
              <a:rPr lang="en-US" sz="2700" b="1" dirty="0">
                <a:solidFill>
                  <a:srgbClr val="996633"/>
                </a:solidFill>
              </a:rPr>
              <a:t>DRIEST</a:t>
            </a:r>
          </a:p>
        </p:txBody>
      </p:sp>
      <p:sp>
        <p:nvSpPr>
          <p:cNvPr id="8" name="TextBox 7"/>
          <p:cNvSpPr txBox="1"/>
          <p:nvPr/>
        </p:nvSpPr>
        <p:spPr>
          <a:xfrm>
            <a:off x="9940315" y="5943639"/>
            <a:ext cx="2251687" cy="553994"/>
          </a:xfrm>
          <a:prstGeom prst="rect">
            <a:avLst/>
          </a:prstGeom>
          <a:noFill/>
        </p:spPr>
        <p:txBody>
          <a:bodyPr wrap="square" lIns="121917" tIns="60958" rIns="121917" bIns="60958" rtlCol="0">
            <a:spAutoFit/>
          </a:bodyPr>
          <a:lstStyle/>
          <a:p>
            <a:pPr algn="r"/>
            <a:r>
              <a:rPr lang="en-US" sz="1600" b="1" dirty="0">
                <a:solidFill>
                  <a:srgbClr val="002060"/>
                </a:solidFill>
              </a:rPr>
              <a:t>Climate at a Glance </a:t>
            </a:r>
            <a:r>
              <a:rPr lang="en-US" sz="1200" dirty="0">
                <a:solidFill>
                  <a:srgbClr val="002060"/>
                </a:solidFill>
              </a:rPr>
              <a:t>http://www.ncdc.noaa.gov/cag </a:t>
            </a:r>
            <a:endParaRPr lang="en-US" sz="1500" dirty="0">
              <a:solidFill>
                <a:srgbClr val="002060"/>
              </a:solidFill>
            </a:endParaRPr>
          </a:p>
        </p:txBody>
      </p:sp>
      <p:sp>
        <p:nvSpPr>
          <p:cNvPr id="9" name="TextBox 8"/>
          <p:cNvSpPr txBox="1"/>
          <p:nvPr/>
        </p:nvSpPr>
        <p:spPr>
          <a:xfrm>
            <a:off x="9945189" y="3558848"/>
            <a:ext cx="2246813" cy="1600434"/>
          </a:xfrm>
          <a:prstGeom prst="rect">
            <a:avLst/>
          </a:prstGeom>
          <a:noFill/>
        </p:spPr>
        <p:txBody>
          <a:bodyPr wrap="square" lIns="121917" tIns="60958" rIns="121917" bIns="60958" rtlCol="0">
            <a:spAutoFit/>
          </a:bodyPr>
          <a:lstStyle/>
          <a:p>
            <a:pPr algn="r"/>
            <a:r>
              <a:rPr lang="en-US" sz="1600" b="1" dirty="0" smtClean="0">
                <a:solidFill>
                  <a:srgbClr val="003399"/>
                </a:solidFill>
              </a:rPr>
              <a:t>Key to Seasons:</a:t>
            </a:r>
          </a:p>
          <a:p>
            <a:pPr algn="r"/>
            <a:r>
              <a:rPr lang="en-US" sz="1600" dirty="0" smtClean="0">
                <a:solidFill>
                  <a:srgbClr val="003399"/>
                </a:solidFill>
                <a:latin typeface="Arial Narrow" panose="020B0606020202030204" pitchFamily="34" charset="0"/>
              </a:rPr>
              <a:t>CY: Calendar </a:t>
            </a:r>
            <a:r>
              <a:rPr lang="en-US" sz="1600" dirty="0" err="1" smtClean="0">
                <a:solidFill>
                  <a:srgbClr val="003399"/>
                </a:solidFill>
                <a:latin typeface="Arial Narrow" panose="020B0606020202030204" pitchFamily="34" charset="0"/>
              </a:rPr>
              <a:t>Yr</a:t>
            </a:r>
            <a:r>
              <a:rPr lang="en-US" sz="1600" dirty="0" smtClean="0">
                <a:solidFill>
                  <a:srgbClr val="003399"/>
                </a:solidFill>
                <a:latin typeface="Arial Narrow" panose="020B0606020202030204" pitchFamily="34" charset="0"/>
              </a:rPr>
              <a:t> (Jan-Dec)</a:t>
            </a:r>
          </a:p>
          <a:p>
            <a:pPr algn="r"/>
            <a:r>
              <a:rPr lang="en-US" sz="1600" dirty="0" smtClean="0">
                <a:solidFill>
                  <a:srgbClr val="003399"/>
                </a:solidFill>
                <a:latin typeface="Arial Narrow" panose="020B0606020202030204" pitchFamily="34" charset="0"/>
              </a:rPr>
              <a:t>1Q: 1</a:t>
            </a:r>
            <a:r>
              <a:rPr lang="en-US" sz="1600" baseline="30000" dirty="0" smtClean="0">
                <a:solidFill>
                  <a:srgbClr val="003399"/>
                </a:solidFill>
                <a:latin typeface="Arial Narrow" panose="020B0606020202030204" pitchFamily="34" charset="0"/>
              </a:rPr>
              <a:t>st</a:t>
            </a:r>
            <a:r>
              <a:rPr lang="en-US" sz="1600" dirty="0" smtClean="0">
                <a:solidFill>
                  <a:srgbClr val="003399"/>
                </a:solidFill>
                <a:latin typeface="Arial Narrow" panose="020B0606020202030204" pitchFamily="34" charset="0"/>
              </a:rPr>
              <a:t> </a:t>
            </a:r>
            <a:r>
              <a:rPr lang="en-US" sz="1600" dirty="0" err="1" smtClean="0">
                <a:solidFill>
                  <a:srgbClr val="003399"/>
                </a:solidFill>
                <a:latin typeface="Arial Narrow" panose="020B0606020202030204" pitchFamily="34" charset="0"/>
              </a:rPr>
              <a:t>qtr</a:t>
            </a:r>
            <a:r>
              <a:rPr lang="en-US" sz="1600" dirty="0" smtClean="0">
                <a:solidFill>
                  <a:srgbClr val="003399"/>
                </a:solidFill>
                <a:latin typeface="Arial Narrow" panose="020B0606020202030204" pitchFamily="34" charset="0"/>
              </a:rPr>
              <a:t> (Jan-Feb-Mar)</a:t>
            </a:r>
          </a:p>
          <a:p>
            <a:pPr algn="r"/>
            <a:r>
              <a:rPr lang="en-US" sz="1600" dirty="0" smtClean="0">
                <a:solidFill>
                  <a:srgbClr val="003399"/>
                </a:solidFill>
                <a:latin typeface="Arial Narrow" panose="020B0606020202030204" pitchFamily="34" charset="0"/>
              </a:rPr>
              <a:t>Spr: Spring (Mar-Apr-May)</a:t>
            </a:r>
          </a:p>
          <a:p>
            <a:pPr algn="r"/>
            <a:endParaRPr lang="en-US" sz="1600" dirty="0" smtClean="0">
              <a:solidFill>
                <a:srgbClr val="003399"/>
              </a:solidFill>
              <a:latin typeface="Arial Narrow" panose="020B0606020202030204" pitchFamily="34" charset="0"/>
            </a:endParaRPr>
          </a:p>
          <a:p>
            <a:pPr algn="r"/>
            <a:r>
              <a:rPr lang="en-US" sz="1600" dirty="0">
                <a:solidFill>
                  <a:srgbClr val="002060"/>
                </a:solidFill>
                <a:latin typeface="Arial Narrow" panose="020B0606020202030204" pitchFamily="34" charset="0"/>
              </a:rPr>
              <a:t>* - </a:t>
            </a:r>
            <a:r>
              <a:rPr lang="en-US" sz="1600" dirty="0" smtClean="0">
                <a:solidFill>
                  <a:srgbClr val="002060"/>
                </a:solidFill>
                <a:latin typeface="Arial Narrow" panose="020B0606020202030204" pitchFamily="34" charset="0"/>
              </a:rPr>
              <a:t>record since broken</a:t>
            </a:r>
            <a:endParaRPr lang="en-US" sz="1600" dirty="0">
              <a:solidFill>
                <a:srgbClr val="002060"/>
              </a:solidFill>
              <a:latin typeface="Arial Narrow" panose="020B0606020202030204" pitchFamily="34" charset="0"/>
            </a:endParaRPr>
          </a:p>
        </p:txBody>
      </p:sp>
    </p:spTree>
    <p:extLst>
      <p:ext uri="{BB962C8B-B14F-4D97-AF65-F5344CB8AC3E}">
        <p14:creationId xmlns:p14="http://schemas.microsoft.com/office/powerpoint/2010/main" val="17786887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fontScale="90000"/>
          </a:bodyPr>
          <a:lstStyle/>
          <a:p>
            <a:r>
              <a:rPr lang="en-US" b="1" dirty="0" smtClean="0"/>
              <a:t>Relationship between weather &amp; climate</a:t>
            </a:r>
            <a:br>
              <a:rPr lang="en-US" b="1" dirty="0" smtClean="0"/>
            </a:br>
            <a:r>
              <a:rPr lang="en-US" sz="3600" b="1" dirty="0">
                <a:solidFill>
                  <a:schemeClr val="accent5"/>
                </a:solidFill>
              </a:rPr>
              <a:t>Literature Review: Stallone et al. (1976</a:t>
            </a:r>
            <a:r>
              <a:rPr lang="en-US" sz="3600" b="1" dirty="0" smtClean="0">
                <a:solidFill>
                  <a:schemeClr val="accent5"/>
                </a:solidFill>
              </a:rPr>
              <a:t>)</a:t>
            </a:r>
            <a:endParaRPr lang="en-US" sz="3600" b="1" dirty="0" smtClean="0"/>
          </a:p>
        </p:txBody>
      </p:sp>
      <p:pic>
        <p:nvPicPr>
          <p:cNvPr id="2662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2796179" y="1981201"/>
            <a:ext cx="6510741" cy="4419302"/>
          </a:xfrm>
          <a:prstGeom prst="rect">
            <a:avLst/>
          </a:prstGeom>
          <a:noFill/>
          <a:ln w="9525">
            <a:noFill/>
            <a:miter lim="800000"/>
            <a:headEnd/>
            <a:tailEnd/>
          </a:ln>
        </p:spPr>
      </p:pic>
      <p:sp>
        <p:nvSpPr>
          <p:cNvPr id="26628" name="TextBox 11"/>
          <p:cNvSpPr txBox="1">
            <a:spLocks noChangeArrowheads="1"/>
          </p:cNvSpPr>
          <p:nvPr/>
        </p:nvSpPr>
        <p:spPr bwMode="auto">
          <a:xfrm>
            <a:off x="7516283" y="5938838"/>
            <a:ext cx="1157433" cy="461665"/>
          </a:xfrm>
          <a:prstGeom prst="rect">
            <a:avLst/>
          </a:prstGeom>
          <a:noFill/>
          <a:ln w="9525">
            <a:noFill/>
            <a:miter lim="800000"/>
            <a:headEnd/>
            <a:tailEnd/>
          </a:ln>
        </p:spPr>
        <p:txBody>
          <a:bodyPr wrap="none">
            <a:spAutoFit/>
          </a:bodyPr>
          <a:lstStyle/>
          <a:p>
            <a:r>
              <a:rPr lang="en-US" sz="2400" b="1" dirty="0">
                <a:solidFill>
                  <a:schemeClr val="tx2">
                    <a:lumMod val="25000"/>
                  </a:schemeClr>
                </a:solidFill>
              </a:rPr>
              <a:t>Climate</a:t>
            </a:r>
          </a:p>
        </p:txBody>
      </p:sp>
      <p:sp>
        <p:nvSpPr>
          <p:cNvPr id="26629" name="TextBox 12"/>
          <p:cNvSpPr txBox="1">
            <a:spLocks noChangeArrowheads="1"/>
          </p:cNvSpPr>
          <p:nvPr/>
        </p:nvSpPr>
        <p:spPr bwMode="auto">
          <a:xfrm>
            <a:off x="3147483" y="6015038"/>
            <a:ext cx="1294522" cy="461665"/>
          </a:xfrm>
          <a:prstGeom prst="rect">
            <a:avLst/>
          </a:prstGeom>
          <a:noFill/>
          <a:ln w="9525">
            <a:noFill/>
            <a:miter lim="800000"/>
            <a:headEnd/>
            <a:tailEnd/>
          </a:ln>
        </p:spPr>
        <p:txBody>
          <a:bodyPr wrap="none">
            <a:spAutoFit/>
          </a:bodyPr>
          <a:lstStyle/>
          <a:p>
            <a:r>
              <a:rPr lang="en-US" sz="2400" b="1" dirty="0">
                <a:solidFill>
                  <a:schemeClr val="tx2">
                    <a:lumMod val="25000"/>
                  </a:schemeClr>
                </a:solidFill>
              </a:rPr>
              <a:t>Weather</a:t>
            </a:r>
          </a:p>
        </p:txBody>
      </p:sp>
    </p:spTree>
    <p:extLst>
      <p:ext uri="{BB962C8B-B14F-4D97-AF65-F5344CB8AC3E}">
        <p14:creationId xmlns:p14="http://schemas.microsoft.com/office/powerpoint/2010/main" val="337224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fade">
                                      <p:cBhvr>
                                        <p:cTn id="7" dur="1000"/>
                                        <p:tgtEl>
                                          <p:spTgt spid="266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629"/>
                                        </p:tgtEl>
                                        <p:attrNameLst>
                                          <p:attrName>style.visibility</p:attrName>
                                        </p:attrNameLst>
                                      </p:cBhvr>
                                      <p:to>
                                        <p:strVal val="visible"/>
                                      </p:to>
                                    </p:set>
                                    <p:animEffect transition="in" filter="fade">
                                      <p:cBhvr>
                                        <p:cTn id="12" dur="1000"/>
                                        <p:tgtEl>
                                          <p:spTgt spid="26629"/>
                                        </p:tgtEl>
                                      </p:cBhvr>
                                    </p:animEffect>
                                  </p:childTnLst>
                                </p:cTn>
                              </p:par>
                            </p:childTnLst>
                          </p:cTn>
                        </p:par>
                        <p:par>
                          <p:cTn id="13" fill="hold">
                            <p:stCondLst>
                              <p:cond delay="1000"/>
                            </p:stCondLst>
                            <p:childTnLst>
                              <p:par>
                                <p:cTn id="14" presetID="10" presetClass="entr" presetSubtype="0" fill="hold" grpId="0" nodeType="afterEffect">
                                  <p:stCondLst>
                                    <p:cond delay="1000"/>
                                  </p:stCondLst>
                                  <p:childTnLst>
                                    <p:set>
                                      <p:cBhvr>
                                        <p:cTn id="15" dur="1" fill="hold">
                                          <p:stCondLst>
                                            <p:cond delay="0"/>
                                          </p:stCondLst>
                                        </p:cTn>
                                        <p:tgtEl>
                                          <p:spTgt spid="26628"/>
                                        </p:tgtEl>
                                        <p:attrNameLst>
                                          <p:attrName>style.visibility</p:attrName>
                                        </p:attrNameLst>
                                      </p:cBhvr>
                                      <p:to>
                                        <p:strVal val="visible"/>
                                      </p:to>
                                    </p:set>
                                    <p:animEffect transition="in" filter="fade">
                                      <p:cBhvr>
                                        <p:cTn id="16" dur="10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2662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Climate and Extreme Weather</a:t>
            </a:r>
          </a:p>
        </p:txBody>
      </p:sp>
      <p:sp>
        <p:nvSpPr>
          <p:cNvPr id="3" name="Content Placeholder 2"/>
          <p:cNvSpPr>
            <a:spLocks noGrp="1"/>
          </p:cNvSpPr>
          <p:nvPr>
            <p:ph idx="1"/>
          </p:nvPr>
        </p:nvSpPr>
        <p:spPr>
          <a:xfrm>
            <a:off x="838200" y="1825625"/>
            <a:ext cx="5073869" cy="4351338"/>
          </a:xfrm>
        </p:spPr>
        <p:txBody>
          <a:bodyPr>
            <a:normAutofit fontScale="85000" lnSpcReduction="10000"/>
          </a:bodyPr>
          <a:lstStyle/>
          <a:p>
            <a:r>
              <a:rPr lang="en-US" dirty="0" err="1" smtClean="0"/>
              <a:t>Kinda</a:t>
            </a:r>
            <a:r>
              <a:rPr lang="en-US" dirty="0" smtClean="0"/>
              <a:t> impulsive</a:t>
            </a:r>
          </a:p>
          <a:p>
            <a:r>
              <a:rPr lang="en-US" dirty="0" smtClean="0"/>
              <a:t>Short attention span</a:t>
            </a:r>
          </a:p>
          <a:p>
            <a:r>
              <a:rPr lang="en-US" dirty="0" smtClean="0"/>
              <a:t>Very sensitive to his environment</a:t>
            </a:r>
          </a:p>
          <a:p>
            <a:r>
              <a:rPr lang="en-US" dirty="0" smtClean="0"/>
              <a:t>Prone to occasional extreme behavior, given the “right set of ingredients”</a:t>
            </a:r>
          </a:p>
          <a:p>
            <a:r>
              <a:rPr lang="en-US" dirty="0" smtClean="0"/>
              <a:t>Forgets quickly, “moves on”</a:t>
            </a:r>
          </a:p>
          <a:p>
            <a:r>
              <a:rPr lang="en-US" dirty="0" smtClean="0"/>
              <a:t>Let’s call this kid weather</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79779" y="1690688"/>
            <a:ext cx="4826876" cy="5045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913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Climate and Extreme Weather</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79779" y="1690688"/>
            <a:ext cx="4826876" cy="5045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dadomatic.com/wp-content/uploads/2008/09/2ward_cleaver.jpg"/>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1424590" y="1690688"/>
            <a:ext cx="3810000" cy="512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4667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Climate and Extreme Weather</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79779" y="1690688"/>
            <a:ext cx="4826876" cy="5045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421542" y="1690688"/>
            <a:ext cx="3813048" cy="512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76732" y="1695292"/>
            <a:ext cx="4826876" cy="5045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379779" y="1695292"/>
            <a:ext cx="4826876" cy="5040911"/>
          </a:xfrm>
          <a:prstGeom prst="rect">
            <a:avLst/>
          </a:prstGeom>
        </p:spPr>
        <p:txBody>
          <a:bodyPr wrap="square">
            <a:normAutofit fontScale="92500" lnSpcReduction="10000"/>
          </a:bodyPr>
          <a:lstStyle/>
          <a:p>
            <a:pPr marL="236538" indent="-236538">
              <a:buFont typeface="Arial" panose="020B0604020202020204" pitchFamily="34" charset="0"/>
              <a:buChar char="•"/>
            </a:pPr>
            <a:r>
              <a:rPr lang="en-US" sz="2800" dirty="0"/>
              <a:t>Still impulsive</a:t>
            </a:r>
          </a:p>
          <a:p>
            <a:pPr marL="236538" indent="-236538">
              <a:buFont typeface="Arial" panose="020B0604020202020204" pitchFamily="34" charset="0"/>
              <a:buChar char="•"/>
            </a:pPr>
            <a:r>
              <a:rPr lang="en-US" sz="2800" dirty="0"/>
              <a:t>Still responds mostly to his immediate environment</a:t>
            </a:r>
          </a:p>
          <a:p>
            <a:pPr marL="236538" indent="-236538">
              <a:buFont typeface="Arial" panose="020B0604020202020204" pitchFamily="34" charset="0"/>
              <a:buChar char="•"/>
            </a:pPr>
            <a:r>
              <a:rPr lang="en-US" sz="2800" dirty="0"/>
              <a:t>Still spends months at a time hanging out with influential friends “La Nina” and “El Nino”</a:t>
            </a:r>
          </a:p>
          <a:p>
            <a:pPr marL="236538" indent="-236538">
              <a:buFont typeface="Arial" panose="020B0604020202020204" pitchFamily="34" charset="0"/>
              <a:buChar char="•"/>
            </a:pPr>
            <a:r>
              <a:rPr lang="en-US" sz="2800" dirty="0"/>
              <a:t>But seems to be getting into weird situations more often</a:t>
            </a:r>
          </a:p>
          <a:p>
            <a:pPr marL="236538" indent="-236538">
              <a:buFont typeface="Arial" panose="020B0604020202020204" pitchFamily="34" charset="0"/>
              <a:buChar char="•"/>
            </a:pPr>
            <a:endParaRPr lang="en-US" sz="2800" dirty="0"/>
          </a:p>
          <a:p>
            <a:pPr marL="236538" indent="-236538">
              <a:buFont typeface="Arial" panose="020B0604020202020204" pitchFamily="34" charset="0"/>
              <a:buChar char="•"/>
            </a:pPr>
            <a:r>
              <a:rPr lang="en-US" sz="2800" dirty="0"/>
              <a:t>The drivers of his individual days are mostly similar</a:t>
            </a:r>
          </a:p>
          <a:p>
            <a:pPr marL="236538" indent="-236538">
              <a:buFont typeface="Arial" panose="020B0604020202020204" pitchFamily="34" charset="0"/>
              <a:buChar char="•"/>
            </a:pPr>
            <a:r>
              <a:rPr lang="en-US" sz="2800" i="1" dirty="0"/>
              <a:t>The trajectory of his life has changed</a:t>
            </a:r>
          </a:p>
        </p:txBody>
      </p:sp>
    </p:spTree>
    <p:extLst>
      <p:ext uri="{BB962C8B-B14F-4D97-AF65-F5344CB8AC3E}">
        <p14:creationId xmlns:p14="http://schemas.microsoft.com/office/powerpoint/2010/main" val="108506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Big Heat Increasing / Big Cold Decreasing</a:t>
            </a:r>
            <a:endParaRPr lang="en-US" dirty="0"/>
          </a:p>
        </p:txBody>
      </p:sp>
      <p:grpSp>
        <p:nvGrpSpPr>
          <p:cNvPr id="15" name="Group 14"/>
          <p:cNvGrpSpPr/>
          <p:nvPr/>
        </p:nvGrpSpPr>
        <p:grpSpPr>
          <a:xfrm>
            <a:off x="0" y="1676402"/>
            <a:ext cx="12192000" cy="4656943"/>
            <a:chOff x="0" y="1676401"/>
            <a:chExt cx="9144000" cy="4656943"/>
          </a:xfrm>
        </p:grpSpPr>
        <p:sp>
          <p:nvSpPr>
            <p:cNvPr id="7" name="Content Placeholder 7"/>
            <p:cNvSpPr txBox="1">
              <a:spLocks/>
            </p:cNvSpPr>
            <p:nvPr/>
          </p:nvSpPr>
          <p:spPr>
            <a:xfrm>
              <a:off x="0" y="5262624"/>
              <a:ext cx="3411393" cy="1070719"/>
            </a:xfrm>
            <a:prstGeom prst="rect">
              <a:avLst/>
            </a:prstGeom>
            <a:solidFill>
              <a:schemeClr val="bg1"/>
            </a:solidFill>
          </p:spPr>
          <p:txBody>
            <a:bodyPr lIns="91440" tIns="0" rIns="91440" bIns="0">
              <a:normAutofit lnSpcReduction="10000"/>
            </a:bodyPr>
            <a:lstStyle>
              <a:lvl1pPr marL="342900" indent="-342900" algn="l" defTabSz="457200" rtl="0" eaLnBrk="0" fontAlgn="base" hangingPunct="0">
                <a:spcBef>
                  <a:spcPct val="20000"/>
                </a:spcBef>
                <a:spcAft>
                  <a:spcPct val="0"/>
                </a:spcAft>
                <a:buFont typeface="Arial" pitchFamily="34" charset="0"/>
                <a:buChar char="•"/>
                <a:defRPr sz="3200" kern="1200">
                  <a:solidFill>
                    <a:srgbClr val="006974"/>
                  </a:solidFill>
                  <a:latin typeface="+mn-lt"/>
                  <a:ea typeface="+mn-ea"/>
                  <a:cs typeface="+mn-cs"/>
                </a:defRPr>
              </a:lvl1pPr>
              <a:lvl2pPr marL="742950" indent="-285750" algn="l" defTabSz="457200" rtl="0" eaLnBrk="0" fontAlgn="base" hangingPunct="0">
                <a:spcBef>
                  <a:spcPct val="20000"/>
                </a:spcBef>
                <a:spcAft>
                  <a:spcPct val="0"/>
                </a:spcAft>
                <a:buFont typeface="Calibri" pitchFamily="34" charset="0"/>
                <a:buChar char="–"/>
                <a:defRPr sz="2800" kern="1200">
                  <a:solidFill>
                    <a:srgbClr val="002060"/>
                  </a:solidFill>
                  <a:latin typeface="+mn-lt"/>
                  <a:ea typeface="+mn-ea"/>
                  <a:cs typeface="+mn-cs"/>
                </a:defRPr>
              </a:lvl2pPr>
              <a:lvl3pPr marL="1143000" indent="-228600" algn="l" defTabSz="457200" rtl="0" eaLnBrk="0" fontAlgn="base" hangingPunct="0">
                <a:spcBef>
                  <a:spcPct val="20000"/>
                </a:spcBef>
                <a:spcAft>
                  <a:spcPct val="0"/>
                </a:spcAft>
                <a:buSzPct val="70000"/>
                <a:buFont typeface="Wingdings" pitchFamily="2" charset="2"/>
                <a:buChar char="Ø"/>
                <a:defRPr sz="2400" kern="1200">
                  <a:solidFill>
                    <a:srgbClr val="31859C"/>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007E8A"/>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007E8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2000" b="1" dirty="0" smtClean="0">
                  <a:solidFill>
                    <a:schemeClr val="tx1"/>
                  </a:solidFill>
                  <a:latin typeface="Calibri" panose="020F0502020204030204" pitchFamily="34" charset="0"/>
                </a:rPr>
                <a:t>Observed Shift: </a:t>
              </a:r>
              <a:r>
                <a:rPr lang="en-US" sz="2000" dirty="0" smtClean="0">
                  <a:solidFill>
                    <a:schemeClr val="tx1"/>
                  </a:solidFill>
                  <a:latin typeface="Calibri" panose="020F0502020204030204" pitchFamily="34" charset="0"/>
                </a:rPr>
                <a:t>Summer temperatures in N. Hemisphere land areas</a:t>
              </a:r>
              <a:endParaRPr lang="en-US" sz="2000" dirty="0">
                <a:solidFill>
                  <a:schemeClr val="tx1"/>
                </a:solidFill>
                <a:latin typeface="Calibri" panose="020F0502020204030204" pitchFamily="34" charset="0"/>
              </a:endParaRPr>
            </a:p>
            <a:p>
              <a:pPr marL="0" indent="0" algn="r">
                <a:buNone/>
              </a:pPr>
              <a:r>
                <a:rPr lang="en-US" sz="1400" dirty="0" smtClean="0">
                  <a:solidFill>
                    <a:schemeClr val="tx1"/>
                  </a:solidFill>
                  <a:latin typeface="Calibri" panose="020F0502020204030204" pitchFamily="34" charset="0"/>
                </a:rPr>
                <a:t>From Hansen et al., </a:t>
              </a:r>
              <a:r>
                <a:rPr lang="en-US" sz="1400" i="1" dirty="0" smtClean="0">
                  <a:solidFill>
                    <a:schemeClr val="tx1"/>
                  </a:solidFill>
                  <a:latin typeface="Calibri" panose="020F0502020204030204" pitchFamily="34" charset="0"/>
                </a:rPr>
                <a:t>Proceedings of the National Academy of Sciences</a:t>
              </a:r>
              <a:r>
                <a:rPr lang="en-US" sz="1400" dirty="0" smtClean="0">
                  <a:solidFill>
                    <a:schemeClr val="tx1"/>
                  </a:solidFill>
                  <a:latin typeface="Calibri" panose="020F0502020204030204" pitchFamily="34" charset="0"/>
                </a:rPr>
                <a:t>, 2012</a:t>
              </a:r>
              <a:r>
                <a:rPr lang="en-US" sz="1200" dirty="0" smtClean="0">
                  <a:solidFill>
                    <a:schemeClr val="tx1"/>
                  </a:solidFill>
                  <a:latin typeface="Calibri" panose="020F0502020204030204" pitchFamily="34" charset="0"/>
                </a:rPr>
                <a:t>.</a:t>
              </a:r>
              <a:endParaRPr lang="en-US" sz="1200" dirty="0">
                <a:solidFill>
                  <a:schemeClr val="tx1"/>
                </a:solidFill>
                <a:latin typeface="Calibri" panose="020F0502020204030204" pitchFamily="34" charset="0"/>
              </a:endParaRPr>
            </a:p>
          </p:txBody>
        </p:sp>
        <p:grpSp>
          <p:nvGrpSpPr>
            <p:cNvPr id="14" name="Group 13"/>
            <p:cNvGrpSpPr/>
            <p:nvPr/>
          </p:nvGrpSpPr>
          <p:grpSpPr>
            <a:xfrm>
              <a:off x="3411393" y="1676401"/>
              <a:ext cx="5732607" cy="4656943"/>
              <a:chOff x="3411393" y="1676401"/>
              <a:chExt cx="5732607" cy="4656943"/>
            </a:xfrm>
          </p:grpSpPr>
          <p:sp>
            <p:nvSpPr>
              <p:cNvPr id="10" name="Rectangle 9"/>
              <p:cNvSpPr/>
              <p:nvPr/>
            </p:nvSpPr>
            <p:spPr>
              <a:xfrm>
                <a:off x="3411393" y="1676401"/>
                <a:ext cx="5732607" cy="4656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411393" y="3986533"/>
                <a:ext cx="5596563" cy="2286000"/>
              </a:xfrm>
              <a:prstGeom prst="rect">
                <a:avLst/>
              </a:prstGeom>
              <a:noFill/>
              <a:ln w="9525">
                <a:noFill/>
                <a:miter lim="800000"/>
                <a:headEnd/>
                <a:tailEnd/>
              </a:ln>
            </p:spPr>
          </p:pic>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411393" y="1700532"/>
                <a:ext cx="5596563" cy="2286000"/>
              </a:xfrm>
              <a:prstGeom prst="rect">
                <a:avLst/>
              </a:prstGeom>
              <a:noFill/>
              <a:ln w="9525">
                <a:noFill/>
                <a:miter lim="800000"/>
                <a:headEnd/>
                <a:tailEnd/>
              </a:ln>
            </p:spPr>
          </p:pic>
          <p:pic>
            <p:nvPicPr>
              <p:cNvPr id="8"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710065" y="3986532"/>
                <a:ext cx="5433935" cy="2286000"/>
              </a:xfrm>
              <a:prstGeom prst="rect">
                <a:avLst/>
              </a:prstGeom>
              <a:noFill/>
              <a:ln w="9525">
                <a:noFill/>
                <a:miter lim="800000"/>
                <a:headEnd/>
                <a:tailEnd/>
              </a:ln>
            </p:spPr>
          </p:pic>
        </p:grpSp>
      </p:grpSp>
      <p:grpSp>
        <p:nvGrpSpPr>
          <p:cNvPr id="13" name="Group 12"/>
          <p:cNvGrpSpPr/>
          <p:nvPr/>
        </p:nvGrpSpPr>
        <p:grpSpPr>
          <a:xfrm>
            <a:off x="196146" y="1952727"/>
            <a:ext cx="4153263" cy="3129226"/>
            <a:chOff x="149901" y="1818806"/>
            <a:chExt cx="2948940" cy="2287541"/>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901" y="1818806"/>
              <a:ext cx="2948940" cy="1461041"/>
            </a:xfrm>
            <a:prstGeom prst="rect">
              <a:avLst/>
            </a:prstGeom>
            <a:noFill/>
            <a:ln w="57150">
              <a:solidFill>
                <a:schemeClr val="accent4">
                  <a:lumMod val="20000"/>
                  <a:lumOff val="80000"/>
                </a:schemeClr>
              </a:solidFill>
              <a:miter lim="800000"/>
              <a:headEnd/>
              <a:tailEnd/>
            </a:ln>
            <a:extLst/>
          </p:spPr>
        </p:pic>
        <p:sp>
          <p:nvSpPr>
            <p:cNvPr id="12" name="TextBox 11"/>
            <p:cNvSpPr txBox="1"/>
            <p:nvPr/>
          </p:nvSpPr>
          <p:spPr>
            <a:xfrm>
              <a:off x="149901" y="3276515"/>
              <a:ext cx="2948940" cy="829832"/>
            </a:xfrm>
            <a:prstGeom prst="rect">
              <a:avLst/>
            </a:prstGeom>
            <a:solidFill>
              <a:schemeClr val="accent4">
                <a:lumMod val="20000"/>
                <a:lumOff val="80000"/>
              </a:schemeClr>
            </a:solidFill>
            <a:ln w="38100">
              <a:solidFill>
                <a:schemeClr val="accent4">
                  <a:lumMod val="20000"/>
                  <a:lumOff val="80000"/>
                </a:schemeClr>
              </a:solidFill>
            </a:ln>
          </p:spPr>
          <p:txBody>
            <a:bodyPr wrap="square" rtlCol="0">
              <a:noAutofit/>
            </a:bodyPr>
            <a:lstStyle/>
            <a:p>
              <a:r>
                <a:rPr lang="en-US" sz="2000" b="1" dirty="0" smtClean="0"/>
                <a:t>Theoretical shift </a:t>
              </a:r>
              <a:r>
                <a:rPr lang="en-US" sz="2000" dirty="0" smtClean="0"/>
                <a:t>toward more hot extremes and fewer cold extremes in a warming world</a:t>
              </a:r>
              <a:endParaRPr lang="en-US" sz="2000" dirty="0"/>
            </a:p>
          </p:txBody>
        </p:sp>
      </p:grpSp>
    </p:spTree>
    <p:extLst>
      <p:ext uri="{BB962C8B-B14F-4D97-AF65-F5344CB8AC3E}">
        <p14:creationId xmlns:p14="http://schemas.microsoft.com/office/powerpoint/2010/main" val="316795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Extremes are Increasing?</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Abundantly clear signal - </a:t>
            </a:r>
          </a:p>
          <a:p>
            <a:pPr lvl="1"/>
            <a:r>
              <a:rPr lang="en-US" dirty="0" smtClean="0"/>
              <a:t>Big Heat is UP; Big Cold is DOWN</a:t>
            </a:r>
          </a:p>
          <a:p>
            <a:pPr lvl="1"/>
            <a:r>
              <a:rPr lang="en-US" dirty="0" smtClean="0"/>
              <a:t>Big Rain is UP</a:t>
            </a:r>
          </a:p>
          <a:p>
            <a:r>
              <a:rPr lang="en-US" dirty="0" smtClean="0"/>
              <a:t>Less clear signal</a:t>
            </a:r>
          </a:p>
          <a:p>
            <a:pPr lvl="1"/>
            <a:r>
              <a:rPr lang="en-US" dirty="0"/>
              <a:t>Big Drought is UP (but </a:t>
            </a:r>
            <a:r>
              <a:rPr lang="en-US" dirty="0" smtClean="0"/>
              <a:t>regionally</a:t>
            </a:r>
            <a:r>
              <a:rPr lang="en-US" dirty="0"/>
              <a:t>)</a:t>
            </a:r>
          </a:p>
          <a:p>
            <a:pPr lvl="1"/>
            <a:r>
              <a:rPr lang="en-US" dirty="0" smtClean="0"/>
              <a:t>Hurricanes</a:t>
            </a:r>
            <a:r>
              <a:rPr lang="en-US" dirty="0"/>
              <a:t>: </a:t>
            </a:r>
            <a:endParaRPr lang="en-US" dirty="0" smtClean="0"/>
          </a:p>
          <a:p>
            <a:pPr lvl="2"/>
            <a:r>
              <a:rPr lang="en-US" dirty="0" smtClean="0"/>
              <a:t>Not </a:t>
            </a:r>
            <a:r>
              <a:rPr lang="en-US" dirty="0"/>
              <a:t>much </a:t>
            </a:r>
            <a:r>
              <a:rPr lang="en-US" dirty="0" smtClean="0"/>
              <a:t>consensus on </a:t>
            </a:r>
            <a:r>
              <a:rPr lang="en-US" dirty="0"/>
              <a:t>Frequency increase; </a:t>
            </a:r>
            <a:endParaRPr lang="en-US" dirty="0" smtClean="0"/>
          </a:p>
          <a:p>
            <a:pPr lvl="2"/>
            <a:r>
              <a:rPr lang="en-US" dirty="0" smtClean="0"/>
              <a:t>Some </a:t>
            </a:r>
            <a:r>
              <a:rPr lang="en-US" dirty="0"/>
              <a:t>(but not unanimous) consensus that intensity is </a:t>
            </a:r>
            <a:r>
              <a:rPr lang="en-US" dirty="0" smtClean="0"/>
              <a:t>UP</a:t>
            </a:r>
          </a:p>
          <a:p>
            <a:pPr lvl="1"/>
            <a:r>
              <a:rPr lang="en-US" dirty="0"/>
              <a:t>Apparent rise in tornadoes is an artifact in data, not the climate.</a:t>
            </a:r>
          </a:p>
          <a:p>
            <a:r>
              <a:rPr lang="en-US" dirty="0" smtClean="0"/>
              <a:t>Even less clear signal</a:t>
            </a:r>
            <a:endParaRPr lang="en-US" dirty="0"/>
          </a:p>
          <a:p>
            <a:pPr lvl="1"/>
            <a:r>
              <a:rPr lang="en-US" dirty="0" smtClean="0"/>
              <a:t>Snow, Ice: Expect regional trends, no clear signal so far</a:t>
            </a:r>
          </a:p>
          <a:p>
            <a:pPr lvl="1"/>
            <a:r>
              <a:rPr lang="en-US" dirty="0" smtClean="0"/>
              <a:t>Local Winds, Hail: ???</a:t>
            </a:r>
          </a:p>
        </p:txBody>
      </p:sp>
    </p:spTree>
    <p:extLst>
      <p:ext uri="{BB962C8B-B14F-4D97-AF65-F5344CB8AC3E}">
        <p14:creationId xmlns:p14="http://schemas.microsoft.com/office/powerpoint/2010/main" val="15004629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Some </a:t>
            </a:r>
            <a:r>
              <a:rPr lang="en-US" dirty="0" smtClean="0"/>
              <a:t>Tools </a:t>
            </a:r>
            <a:r>
              <a:rPr lang="en-US" dirty="0" smtClean="0"/>
              <a:t>and Resources</a:t>
            </a:r>
            <a:endParaRPr lang="en-US" dirty="0"/>
          </a:p>
        </p:txBody>
      </p:sp>
      <p:sp>
        <p:nvSpPr>
          <p:cNvPr id="5" name="Text Placeholder 4"/>
          <p:cNvSpPr>
            <a:spLocks noGrp="1"/>
          </p:cNvSpPr>
          <p:nvPr>
            <p:ph type="body" idx="1"/>
          </p:nvPr>
        </p:nvSpPr>
        <p:spPr/>
        <p:txBody>
          <a:bodyPr/>
          <a:lstStyle/>
          <a:p>
            <a:r>
              <a:rPr lang="en-US" dirty="0"/>
              <a:t>Recognizing that the climate monitoring work we do would not be possible without the many dedicated professionals at NCEI, across NOAA, across the country and across the ages</a:t>
            </a:r>
          </a:p>
          <a:p>
            <a:endParaRPr lang="en-US" dirty="0"/>
          </a:p>
        </p:txBody>
      </p:sp>
    </p:spTree>
    <p:extLst>
      <p:ext uri="{BB962C8B-B14F-4D97-AF65-F5344CB8AC3E}">
        <p14:creationId xmlns:p14="http://schemas.microsoft.com/office/powerpoint/2010/main" val="32147845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3920" y="1828797"/>
            <a:ext cx="1645920" cy="1645920"/>
          </a:xfrm>
          <a:prstGeom prst="rect">
            <a:avLst/>
          </a:prstGeom>
          <a:noFill/>
          <a:ln>
            <a:no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9840" y="3474717"/>
            <a:ext cx="1645920" cy="1645920"/>
          </a:xfrm>
          <a:prstGeom prst="rect">
            <a:avLst/>
          </a:prstGeom>
          <a:noFill/>
          <a:ln>
            <a:noFill/>
          </a:ln>
        </p:spPr>
      </p:pic>
      <p:sp>
        <p:nvSpPr>
          <p:cNvPr id="3" name="Title 2"/>
          <p:cNvSpPr>
            <a:spLocks noGrp="1"/>
          </p:cNvSpPr>
          <p:nvPr>
            <p:ph type="title"/>
          </p:nvPr>
        </p:nvSpPr>
        <p:spPr/>
        <p:txBody>
          <a:bodyPr>
            <a:normAutofit fontScale="90000"/>
          </a:bodyPr>
          <a:lstStyle/>
          <a:p>
            <a:r>
              <a:rPr lang="en-US" dirty="0"/>
              <a:t>NCEI Monitoring Branch &amp; US Drought Portal </a:t>
            </a:r>
            <a:r>
              <a:rPr lang="en-US" sz="3100" dirty="0" smtClean="0">
                <a:hlinkClick r:id="rId5"/>
              </a:rPr>
              <a:t>http</a:t>
            </a:r>
            <a:r>
              <a:rPr lang="en-US" sz="3100" dirty="0">
                <a:hlinkClick r:id="rId5"/>
              </a:rPr>
              <a:t>://</a:t>
            </a:r>
            <a:r>
              <a:rPr lang="en-US" sz="3100" dirty="0" smtClean="0">
                <a:hlinkClick r:id="rId5"/>
              </a:rPr>
              <a:t>www.ncdc.noaa.gov/climate-monitoring</a:t>
            </a:r>
            <a:r>
              <a:rPr lang="en-US" sz="3100" dirty="0" smtClean="0"/>
              <a:t> and </a:t>
            </a:r>
            <a:r>
              <a:rPr lang="en-US" sz="3100" dirty="0">
                <a:hlinkClick r:id="rId6"/>
              </a:rPr>
              <a:t>http://</a:t>
            </a:r>
            <a:r>
              <a:rPr lang="en-US" sz="3100" dirty="0" smtClean="0">
                <a:hlinkClick r:id="rId6"/>
              </a:rPr>
              <a:t>www.drought.gov</a:t>
            </a:r>
            <a:endParaRPr lang="en-US" sz="3100" dirty="0"/>
          </a:p>
        </p:txBody>
      </p:sp>
      <p:pic>
        <p:nvPicPr>
          <p:cNvPr id="24" name="Picture 5"/>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66160" y="1828797"/>
            <a:ext cx="1645920" cy="1645920"/>
          </a:xfrm>
          <a:prstGeom prst="rect">
            <a:avLst/>
          </a:prstGeom>
          <a:noFill/>
          <a:ln>
            <a:noFill/>
          </a:ln>
        </p:spPr>
      </p:pic>
      <p:pic>
        <p:nvPicPr>
          <p:cNvPr id="25" name="Picture 9"/>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503920" y="3474717"/>
            <a:ext cx="1645920" cy="1645920"/>
          </a:xfrm>
          <a:prstGeom prst="rect">
            <a:avLst/>
          </a:prstGeom>
          <a:noFill/>
          <a:ln>
            <a:noFill/>
          </a:ln>
        </p:spPr>
      </p:pic>
      <p:pic>
        <p:nvPicPr>
          <p:cNvPr id="30" name="Picture 7"/>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74320" y="1828797"/>
            <a:ext cx="1645920" cy="1645920"/>
          </a:xfrm>
          <a:prstGeom prst="rect">
            <a:avLst/>
          </a:prstGeom>
          <a:noFill/>
          <a:ln>
            <a:noFill/>
          </a:ln>
        </p:spPr>
      </p:pic>
      <p:pic>
        <p:nvPicPr>
          <p:cNvPr id="32" name="Picture 14"/>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212080" y="5120637"/>
            <a:ext cx="1645920" cy="1645920"/>
          </a:xfrm>
          <a:prstGeom prst="rect">
            <a:avLst/>
          </a:prstGeom>
          <a:noFill/>
          <a:ln>
            <a:noFill/>
          </a:ln>
        </p:spPr>
      </p:pic>
      <p:pic>
        <p:nvPicPr>
          <p:cNvPr id="33" name="Picture 20"/>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6858000" y="5171221"/>
            <a:ext cx="1645920" cy="1645920"/>
          </a:xfrm>
          <a:prstGeom prst="rect">
            <a:avLst/>
          </a:prstGeom>
          <a:noFill/>
          <a:ln>
            <a:noFill/>
          </a:ln>
        </p:spPr>
      </p:pic>
      <p:pic>
        <p:nvPicPr>
          <p:cNvPr id="42" name="Picture 17"/>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0149840" y="1828797"/>
            <a:ext cx="1645920" cy="1645920"/>
          </a:xfrm>
          <a:prstGeom prst="rect">
            <a:avLst/>
          </a:prstGeom>
          <a:noFill/>
          <a:ln>
            <a:noFill/>
          </a:ln>
        </p:spPr>
      </p:pic>
      <p:pic>
        <p:nvPicPr>
          <p:cNvPr id="38" name="Picture 4"/>
          <p:cNvPicPr>
            <a:picLocks noChangeAspect="1" noChangeArrowheads="1"/>
          </p:cNvPicPr>
          <p:nvPr/>
        </p:nvPicPr>
        <p:blipFill>
          <a:blip r:embed="rId1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920240" y="5120640"/>
            <a:ext cx="1645920" cy="164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6"/>
          <p:cNvPicPr>
            <a:picLocks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74320" y="3474714"/>
            <a:ext cx="1645920" cy="164592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6" name="Picture 8"/>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5212080" y="1828797"/>
            <a:ext cx="1645920" cy="1645920"/>
          </a:xfrm>
          <a:prstGeom prst="rect">
            <a:avLst/>
          </a:prstGeom>
          <a:noFill/>
          <a:ln>
            <a:noFill/>
          </a:ln>
        </p:spPr>
      </p:pic>
      <p:pic>
        <p:nvPicPr>
          <p:cNvPr id="34" name="Picture 1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6858000" y="1828797"/>
            <a:ext cx="1645920" cy="1645920"/>
          </a:xfrm>
          <a:prstGeom prst="rect">
            <a:avLst/>
          </a:prstGeom>
          <a:noFill/>
          <a:ln>
            <a:noFill/>
          </a:ln>
        </p:spPr>
      </p:pic>
      <p:pic>
        <p:nvPicPr>
          <p:cNvPr id="4098" name="Picture 2"/>
          <p:cNvPicPr>
            <a:picLocks noChangeAspect="1" noChangeArrowheads="1"/>
          </p:cNvPicPr>
          <p:nvPr/>
        </p:nvPicPr>
        <p:blipFill>
          <a:blip r:embed="rId1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79400" y="5120637"/>
            <a:ext cx="1645920" cy="164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1"/>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6858000" y="3474717"/>
            <a:ext cx="1645920" cy="1645920"/>
          </a:xfrm>
          <a:prstGeom prst="rect">
            <a:avLst/>
          </a:prstGeom>
          <a:noFill/>
          <a:ln>
            <a:noFill/>
          </a:ln>
        </p:spPr>
      </p:pic>
      <p:pic>
        <p:nvPicPr>
          <p:cNvPr id="29" name="Picture 6"/>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5212080" y="3474717"/>
            <a:ext cx="1645920" cy="1645920"/>
          </a:xfrm>
          <a:prstGeom prst="rect">
            <a:avLst/>
          </a:prstGeom>
          <a:noFill/>
          <a:ln>
            <a:noFill/>
          </a:ln>
        </p:spPr>
      </p:pic>
      <p:pic>
        <p:nvPicPr>
          <p:cNvPr id="21" name="Picture 2"/>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1920240" y="3474720"/>
            <a:ext cx="1645920" cy="1645920"/>
          </a:xfrm>
          <a:prstGeom prst="rect">
            <a:avLst/>
          </a:prstGeom>
          <a:noFill/>
          <a:ln>
            <a:noFill/>
          </a:ln>
        </p:spPr>
      </p:pic>
      <p:sp>
        <p:nvSpPr>
          <p:cNvPr id="4" name="TextBox 3"/>
          <p:cNvSpPr txBox="1"/>
          <p:nvPr/>
        </p:nvSpPr>
        <p:spPr>
          <a:xfrm>
            <a:off x="567808" y="5943597"/>
            <a:ext cx="1058944" cy="369332"/>
          </a:xfrm>
          <a:prstGeom prst="rect">
            <a:avLst/>
          </a:prstGeom>
          <a:noFill/>
        </p:spPr>
        <p:txBody>
          <a:bodyPr wrap="none" rtlCol="0">
            <a:spAutoFit/>
          </a:bodyPr>
          <a:lstStyle/>
          <a:p>
            <a:r>
              <a:rPr lang="en-US" dirty="0" smtClean="0"/>
              <a:t>(Andrew)</a:t>
            </a:r>
            <a:endParaRPr lang="en-US" dirty="0"/>
          </a:p>
        </p:txBody>
      </p:sp>
      <p:sp>
        <p:nvSpPr>
          <p:cNvPr id="20" name="TextBox 19"/>
          <p:cNvSpPr txBox="1"/>
          <p:nvPr/>
        </p:nvSpPr>
        <p:spPr>
          <a:xfrm>
            <a:off x="2235416" y="5943597"/>
            <a:ext cx="973343" cy="369332"/>
          </a:xfrm>
          <a:prstGeom prst="rect">
            <a:avLst/>
          </a:prstGeom>
          <a:noFill/>
        </p:spPr>
        <p:txBody>
          <a:bodyPr wrap="none" rtlCol="0">
            <a:spAutoFit/>
          </a:bodyPr>
          <a:lstStyle/>
          <a:p>
            <a:r>
              <a:rPr lang="en-US" dirty="0" smtClean="0"/>
              <a:t>(Nancie)</a:t>
            </a:r>
            <a:endParaRPr lang="en-US" dirty="0"/>
          </a:p>
        </p:txBody>
      </p:sp>
    </p:spTree>
    <p:extLst>
      <p:ext uri="{BB962C8B-B14F-4D97-AF65-F5344CB8AC3E}">
        <p14:creationId xmlns:p14="http://schemas.microsoft.com/office/powerpoint/2010/main" val="1801331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globalchange.gov/sites/globalchange/files/NCA-cover-thumb-smalles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9879" y="1996450"/>
            <a:ext cx="2428872" cy="310896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ipcc.ch/report/ar5/wg1/img/wg1co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376" y="1965963"/>
            <a:ext cx="2364831" cy="32004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i.ytimg.com/vi/fPAc5D3Tow0/maxresdefaul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8043" y="5160848"/>
            <a:ext cx="2924946" cy="164592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cmar.csiro.au/climateimpacts/images/MarineReportCard2012thum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4315" y="5166363"/>
            <a:ext cx="2624574" cy="164592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524000" y="0"/>
            <a:ext cx="9144000" cy="1295400"/>
          </a:xfrm>
        </p:spPr>
        <p:txBody>
          <a:bodyPr>
            <a:normAutofit/>
          </a:bodyPr>
          <a:lstStyle/>
          <a:p>
            <a:pPr algn="ctr"/>
            <a:r>
              <a:rPr lang="en-US" dirty="0" smtClean="0">
                <a:effectLst/>
              </a:rPr>
              <a:t>Climate Assessment Reports</a:t>
            </a:r>
            <a:endParaRPr lang="en-US" dirty="0">
              <a:effectLst/>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3400" y="1965963"/>
            <a:ext cx="2421793" cy="3200400"/>
          </a:xfrm>
          <a:prstGeom prst="rect">
            <a:avLst/>
          </a:prstGeom>
        </p:spPr>
      </p:pic>
      <p:pic>
        <p:nvPicPr>
          <p:cNvPr id="2" name="Picture 2" descr="Status of the global climate in 20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1163" y="1989523"/>
            <a:ext cx="2468281"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3176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a:xfrm>
            <a:off x="0" y="365126"/>
            <a:ext cx="12192000" cy="933588"/>
          </a:xfrm>
        </p:spPr>
        <p:txBody>
          <a:bodyPr>
            <a:normAutofit fontScale="90000"/>
          </a:bodyPr>
          <a:lstStyle/>
          <a:p>
            <a:pPr algn="l"/>
            <a:r>
              <a:rPr lang="en-US" dirty="0"/>
              <a:t>State of the </a:t>
            </a:r>
            <a:r>
              <a:rPr lang="en-US" dirty="0" smtClean="0"/>
              <a:t>Climate: </a:t>
            </a:r>
            <a:r>
              <a:rPr lang="en-US" sz="4000" dirty="0" smtClean="0">
                <a:hlinkClick r:id="rId3"/>
              </a:rPr>
              <a:t>http</a:t>
            </a:r>
            <a:r>
              <a:rPr lang="en-US" sz="4000" dirty="0">
                <a:hlinkClick r:id="rId3"/>
              </a:rPr>
              <a:t>://www.ncdc.noaa.gov/bams</a:t>
            </a:r>
            <a:r>
              <a:rPr lang="en-US" sz="4000" dirty="0"/>
              <a: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08578"/>
            <a:ext cx="8229600" cy="3609471"/>
          </a:xfrm>
          <a:prstGeom prst="rect">
            <a:avLst/>
          </a:prstGeom>
          <a:ln>
            <a:noFill/>
          </a:ln>
          <a:effectLst/>
        </p:spPr>
      </p:pic>
      <p:pic>
        <p:nvPicPr>
          <p:cNvPr id="2" name="Picture 1"/>
          <p:cNvPicPr>
            <a:picLocks noChangeAspect="1"/>
          </p:cNvPicPr>
          <p:nvPr/>
        </p:nvPicPr>
        <p:blipFill>
          <a:blip r:embed="rId5"/>
          <a:stretch>
            <a:fillRect/>
          </a:stretch>
        </p:blipFill>
        <p:spPr>
          <a:xfrm>
            <a:off x="8386327" y="1298714"/>
            <a:ext cx="3766830" cy="5029200"/>
          </a:xfrm>
          <a:prstGeom prst="rect">
            <a:avLst/>
          </a:prstGeom>
        </p:spPr>
      </p:pic>
    </p:spTree>
    <p:extLst>
      <p:ext uri="{BB962C8B-B14F-4D97-AF65-F5344CB8AC3E}">
        <p14:creationId xmlns:p14="http://schemas.microsoft.com/office/powerpoint/2010/main" val="16902635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normAutofit fontScale="90000"/>
          </a:bodyPr>
          <a:lstStyle/>
          <a:p>
            <a:pPr algn="l"/>
            <a:r>
              <a:rPr lang="en-US" dirty="0" smtClean="0">
                <a:effectLst/>
              </a:rPr>
              <a:t>Climate Assessment </a:t>
            </a:r>
            <a:r>
              <a:rPr lang="en-US" dirty="0" smtClean="0">
                <a:effectLst/>
              </a:rPr>
              <a:t>Reports:</a:t>
            </a:r>
            <a:br>
              <a:rPr lang="en-US" dirty="0" smtClean="0">
                <a:effectLst/>
              </a:rPr>
            </a:br>
            <a:r>
              <a:rPr lang="en-US" dirty="0" smtClean="0">
                <a:effectLst/>
              </a:rPr>
              <a:t>Recent Additions</a:t>
            </a:r>
            <a:endParaRPr lang="en-US" dirty="0">
              <a:effectLst/>
            </a:endParaRPr>
          </a:p>
        </p:txBody>
      </p:sp>
      <p:sp>
        <p:nvSpPr>
          <p:cNvPr id="4" name="Rectangle 3"/>
          <p:cNvSpPr/>
          <p:nvPr/>
        </p:nvSpPr>
        <p:spPr>
          <a:xfrm>
            <a:off x="3070664" y="1886253"/>
            <a:ext cx="5387629" cy="954107"/>
          </a:xfrm>
          <a:prstGeom prst="rect">
            <a:avLst/>
          </a:prstGeom>
        </p:spPr>
        <p:txBody>
          <a:bodyPr wrap="none">
            <a:spAutoFit/>
          </a:bodyPr>
          <a:lstStyle/>
          <a:p>
            <a:r>
              <a:rPr lang="en-US" sz="3200" b="1" dirty="0" smtClean="0"/>
              <a:t>Climate Science Special Report</a:t>
            </a:r>
          </a:p>
          <a:p>
            <a:r>
              <a:rPr lang="en-US" sz="2400" b="1" dirty="0" smtClean="0">
                <a:hlinkClick r:id="rId2"/>
              </a:rPr>
              <a:t>https</a:t>
            </a:r>
            <a:r>
              <a:rPr lang="en-US" sz="2400" b="1" dirty="0">
                <a:hlinkClick r:id="rId2"/>
              </a:rPr>
              <a:t>://science2017.globalchange.gov</a:t>
            </a:r>
            <a:r>
              <a:rPr lang="en-US" sz="2400" b="1" dirty="0" smtClean="0">
                <a:hlinkClick r:id="rId2"/>
              </a:rPr>
              <a:t>/</a:t>
            </a:r>
            <a:r>
              <a:rPr lang="en-US" sz="2400" b="1" dirty="0" smtClean="0"/>
              <a:t> </a:t>
            </a:r>
            <a:endParaRPr lang="en-US" sz="2400" b="1" dirty="0"/>
          </a:p>
        </p:txBody>
      </p:sp>
      <p:sp>
        <p:nvSpPr>
          <p:cNvPr id="13" name="Rectangle 12"/>
          <p:cNvSpPr/>
          <p:nvPr/>
        </p:nvSpPr>
        <p:spPr>
          <a:xfrm>
            <a:off x="4916554" y="5466844"/>
            <a:ext cx="7083478" cy="954107"/>
          </a:xfrm>
          <a:prstGeom prst="rect">
            <a:avLst/>
          </a:prstGeom>
        </p:spPr>
        <p:txBody>
          <a:bodyPr wrap="none">
            <a:spAutoFit/>
          </a:bodyPr>
          <a:lstStyle/>
          <a:p>
            <a:pPr algn="r"/>
            <a:r>
              <a:rPr lang="en-US" sz="3200" b="1" dirty="0" smtClean="0"/>
              <a:t>Nat’l Climate Assessment v4 Public Draft</a:t>
            </a:r>
          </a:p>
          <a:p>
            <a:pPr algn="r"/>
            <a:r>
              <a:rPr lang="en-US" sz="2400" b="1" dirty="0">
                <a:hlinkClick r:id="rId3"/>
              </a:rPr>
              <a:t>http://</a:t>
            </a:r>
            <a:r>
              <a:rPr lang="en-US" sz="2400" b="1" dirty="0" smtClean="0">
                <a:hlinkClick r:id="rId3"/>
              </a:rPr>
              <a:t>www.globalchange.gov/nca4</a:t>
            </a:r>
            <a:r>
              <a:rPr lang="en-US" sz="2400" b="1" dirty="0" smtClean="0"/>
              <a:t>  </a:t>
            </a:r>
            <a:endParaRPr lang="en-US" sz="2400" b="1" dirty="0"/>
          </a:p>
        </p:txBody>
      </p:sp>
      <p:pic>
        <p:nvPicPr>
          <p:cNvPr id="5" name="Picture 4"/>
          <p:cNvPicPr>
            <a:picLocks noChangeAspect="1"/>
          </p:cNvPicPr>
          <p:nvPr/>
        </p:nvPicPr>
        <p:blipFill>
          <a:blip r:embed="rId4"/>
          <a:stretch>
            <a:fillRect/>
          </a:stretch>
        </p:blipFill>
        <p:spPr>
          <a:xfrm>
            <a:off x="207027" y="1885522"/>
            <a:ext cx="2863637" cy="3675714"/>
          </a:xfrm>
          <a:prstGeom prst="rect">
            <a:avLst/>
          </a:prstGeom>
        </p:spPr>
      </p:pic>
      <p:pic>
        <p:nvPicPr>
          <p:cNvPr id="14" name="Picture 13"/>
          <p:cNvPicPr>
            <a:picLocks noChangeAspect="1"/>
          </p:cNvPicPr>
          <p:nvPr/>
        </p:nvPicPr>
        <p:blipFill>
          <a:blip r:embed="rId5"/>
          <a:stretch>
            <a:fillRect/>
          </a:stretch>
        </p:blipFill>
        <p:spPr>
          <a:xfrm>
            <a:off x="8458293" y="3369162"/>
            <a:ext cx="3485714" cy="2104762"/>
          </a:xfrm>
          <a:prstGeom prst="rect">
            <a:avLst/>
          </a:prstGeom>
        </p:spPr>
      </p:pic>
    </p:spTree>
    <p:extLst>
      <p:ext uri="{BB962C8B-B14F-4D97-AF65-F5344CB8AC3E}">
        <p14:creationId xmlns:p14="http://schemas.microsoft.com/office/powerpoint/2010/main" val="15512809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normAutofit fontScale="90000"/>
          </a:bodyPr>
          <a:lstStyle/>
          <a:p>
            <a:pPr algn="l"/>
            <a:r>
              <a:rPr lang="en-US" dirty="0" smtClean="0">
                <a:effectLst/>
              </a:rPr>
              <a:t>Climate Assessment </a:t>
            </a:r>
            <a:r>
              <a:rPr lang="en-US" dirty="0" smtClean="0">
                <a:effectLst/>
              </a:rPr>
              <a:t>Reports:</a:t>
            </a:r>
            <a:br>
              <a:rPr lang="en-US" dirty="0" smtClean="0">
                <a:effectLst/>
              </a:rPr>
            </a:br>
            <a:r>
              <a:rPr lang="en-US" dirty="0" smtClean="0">
                <a:effectLst/>
              </a:rPr>
              <a:t>Recent Additions</a:t>
            </a:r>
            <a:endParaRPr lang="en-US" dirty="0">
              <a:effectLst/>
            </a:endParaRPr>
          </a:p>
        </p:txBody>
      </p:sp>
      <p:sp>
        <p:nvSpPr>
          <p:cNvPr id="4" name="Rectangle 3"/>
          <p:cNvSpPr/>
          <p:nvPr/>
        </p:nvSpPr>
        <p:spPr>
          <a:xfrm>
            <a:off x="5857241" y="2137540"/>
            <a:ext cx="6334759" cy="1692771"/>
          </a:xfrm>
          <a:prstGeom prst="rect">
            <a:avLst/>
          </a:prstGeom>
        </p:spPr>
        <p:txBody>
          <a:bodyPr wrap="square">
            <a:spAutoFit/>
          </a:bodyPr>
          <a:lstStyle/>
          <a:p>
            <a:r>
              <a:rPr lang="en-US" sz="3200" b="1" dirty="0" smtClean="0"/>
              <a:t>Status of the Global Climate: 2017</a:t>
            </a:r>
          </a:p>
          <a:p>
            <a:r>
              <a:rPr lang="en-US" sz="2400" b="1" dirty="0">
                <a:hlinkClick r:id="rId2"/>
              </a:rPr>
              <a:t>https://</a:t>
            </a:r>
            <a:r>
              <a:rPr lang="en-US" sz="2400" b="1" dirty="0" smtClean="0">
                <a:hlinkClick r:id="rId2"/>
              </a:rPr>
              <a:t>public.wmo.int/en/media/press-release/2017-set-be-top-three-hottest-years-record-breaking-extreme-weather</a:t>
            </a:r>
            <a:r>
              <a:rPr lang="en-US" sz="2400" b="1" dirty="0" smtClean="0"/>
              <a:t>  </a:t>
            </a:r>
            <a:endParaRPr lang="en-US" sz="24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01" y="2080088"/>
            <a:ext cx="5577840" cy="3419856"/>
          </a:xfrm>
          <a:prstGeom prst="rect">
            <a:avLst/>
          </a:prstGeom>
        </p:spPr>
      </p:pic>
    </p:spTree>
    <p:extLst>
      <p:ext uri="{BB962C8B-B14F-4D97-AF65-F5344CB8AC3E}">
        <p14:creationId xmlns:p14="http://schemas.microsoft.com/office/powerpoint/2010/main" val="5089831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Indicators of Global Change</a:t>
            </a:r>
            <a:br>
              <a:rPr lang="en-US" dirty="0" smtClean="0"/>
            </a:br>
            <a:r>
              <a:rPr lang="en-US" sz="4400" dirty="0" smtClean="0">
                <a:hlinkClick r:id="rId2"/>
              </a:rPr>
              <a:t>http</a:t>
            </a:r>
            <a:r>
              <a:rPr lang="en-US" sz="4400" dirty="0">
                <a:hlinkClick r:id="rId2"/>
              </a:rPr>
              <a:t>://www.globalchange.gov/browse/indicators</a:t>
            </a:r>
            <a:r>
              <a:rPr lang="en-US" sz="4400" dirty="0"/>
              <a:t> </a:t>
            </a:r>
          </a:p>
        </p:txBody>
      </p:sp>
      <p:pic>
        <p:nvPicPr>
          <p:cNvPr id="4" name="Picture 3"/>
          <p:cNvPicPr>
            <a:picLocks noChangeAspect="1"/>
          </p:cNvPicPr>
          <p:nvPr/>
        </p:nvPicPr>
        <p:blipFill>
          <a:blip r:embed="rId3"/>
          <a:stretch>
            <a:fillRect/>
          </a:stretch>
        </p:blipFill>
        <p:spPr>
          <a:xfrm>
            <a:off x="5881905" y="1886031"/>
            <a:ext cx="6310095" cy="3931920"/>
          </a:xfrm>
          <a:prstGeom prst="rect">
            <a:avLst/>
          </a:prstGeom>
        </p:spPr>
      </p:pic>
      <p:pic>
        <p:nvPicPr>
          <p:cNvPr id="5" name="Picture 4"/>
          <p:cNvPicPr>
            <a:picLocks noChangeAspect="1"/>
          </p:cNvPicPr>
          <p:nvPr/>
        </p:nvPicPr>
        <p:blipFill>
          <a:blip r:embed="rId4"/>
          <a:stretch>
            <a:fillRect/>
          </a:stretch>
        </p:blipFill>
        <p:spPr>
          <a:xfrm>
            <a:off x="0" y="1886030"/>
            <a:ext cx="5940366" cy="3931920"/>
          </a:xfrm>
          <a:prstGeom prst="rect">
            <a:avLst/>
          </a:prstGeom>
        </p:spPr>
      </p:pic>
    </p:spTree>
    <p:extLst>
      <p:ext uri="{BB962C8B-B14F-4D97-AF65-F5344CB8AC3E}">
        <p14:creationId xmlns:p14="http://schemas.microsoft.com/office/powerpoint/2010/main" val="818043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NOAA Data in </a:t>
            </a:r>
            <a:r>
              <a:rPr lang="en-US" dirty="0"/>
              <a:t>the Classroom</a:t>
            </a:r>
            <a:br>
              <a:rPr lang="en-US" dirty="0"/>
            </a:br>
            <a:r>
              <a:rPr lang="en-US" sz="4000" dirty="0">
                <a:hlinkClick r:id="rId2"/>
              </a:rPr>
              <a:t>https://dataintheclassroom.noaa.gov</a:t>
            </a:r>
            <a:r>
              <a:rPr lang="en-US" sz="4000" dirty="0" smtClean="0">
                <a:hlinkClick r:id="rId2"/>
              </a:rPr>
              <a:t>/</a:t>
            </a:r>
            <a:r>
              <a:rPr lang="en-US" sz="4000" dirty="0" smtClean="0"/>
              <a:t> </a:t>
            </a:r>
            <a:endParaRPr lang="en-US" sz="4000" dirty="0"/>
          </a:p>
        </p:txBody>
      </p:sp>
      <p:pic>
        <p:nvPicPr>
          <p:cNvPr id="4" name="Content Placeholder 3"/>
          <p:cNvPicPr>
            <a:picLocks noGrp="1" noChangeAspect="1"/>
          </p:cNvPicPr>
          <p:nvPr>
            <p:ph idx="1"/>
          </p:nvPr>
        </p:nvPicPr>
        <p:blipFill>
          <a:blip r:embed="rId3"/>
          <a:stretch>
            <a:fillRect/>
          </a:stretch>
        </p:blipFill>
        <p:spPr>
          <a:xfrm>
            <a:off x="2286514" y="1825625"/>
            <a:ext cx="7530074" cy="4351338"/>
          </a:xfrm>
          <a:prstGeom prst="rect">
            <a:avLst/>
          </a:prstGeom>
        </p:spPr>
      </p:pic>
    </p:spTree>
    <p:extLst>
      <p:ext uri="{BB962C8B-B14F-4D97-AF65-F5344CB8AC3E}">
        <p14:creationId xmlns:p14="http://schemas.microsoft.com/office/powerpoint/2010/main" val="22385643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Monthly / Seasonal Public Reports</a:t>
            </a:r>
            <a:br>
              <a:rPr lang="en-US" dirty="0" smtClean="0"/>
            </a:br>
            <a:r>
              <a:rPr lang="en-US" sz="3600" b="1" dirty="0">
                <a:hlinkClick r:id="rId2"/>
              </a:rPr>
              <a:t>http://www.ncdc.noaa.gov/sotc/</a:t>
            </a:r>
            <a:r>
              <a:rPr lang="en-US" sz="3600" b="1" dirty="0"/>
              <a:t> </a:t>
            </a:r>
          </a:p>
        </p:txBody>
      </p:sp>
      <p:sp>
        <p:nvSpPr>
          <p:cNvPr id="5" name="Content Placeholder 1"/>
          <p:cNvSpPr>
            <a:spLocks noGrp="1"/>
          </p:cNvSpPr>
          <p:nvPr>
            <p:ph idx="1"/>
          </p:nvPr>
        </p:nvSpPr>
        <p:spPr>
          <a:xfrm>
            <a:off x="609601" y="1825625"/>
            <a:ext cx="4753985" cy="4603750"/>
          </a:xfrm>
        </p:spPr>
        <p:txBody>
          <a:bodyPr>
            <a:normAutofit fontScale="70000" lnSpcReduction="20000"/>
          </a:bodyPr>
          <a:lstStyle/>
          <a:p>
            <a:pPr marL="71964" indent="-218012"/>
            <a:r>
              <a:rPr lang="en-US" dirty="0"/>
              <a:t>Monitoring lenses:</a:t>
            </a:r>
          </a:p>
          <a:p>
            <a:pPr marL="529153" lvl="1" indent="-218012"/>
            <a:r>
              <a:rPr lang="en-US" dirty="0"/>
              <a:t>What happened?</a:t>
            </a:r>
          </a:p>
          <a:p>
            <a:pPr marL="529153" lvl="1" indent="-218012"/>
            <a:r>
              <a:rPr lang="en-US" dirty="0"/>
              <a:t>How different than average?</a:t>
            </a:r>
          </a:p>
          <a:p>
            <a:pPr marL="529153" lvl="1" indent="-218012"/>
            <a:r>
              <a:rPr lang="en-US" dirty="0"/>
              <a:t>How unusual is this difference?</a:t>
            </a:r>
          </a:p>
          <a:p>
            <a:pPr marL="529153" lvl="1" indent="-218012"/>
            <a:r>
              <a:rPr lang="en-US" dirty="0"/>
              <a:t>Is </a:t>
            </a:r>
            <a:r>
              <a:rPr lang="en-US" dirty="0" smtClean="0"/>
              <a:t>it </a:t>
            </a:r>
            <a:r>
              <a:rPr lang="en-US" dirty="0"/>
              <a:t>part of </a:t>
            </a:r>
            <a:r>
              <a:rPr lang="en-US" dirty="0" smtClean="0"/>
              <a:t>trend </a:t>
            </a:r>
            <a:r>
              <a:rPr lang="en-US" dirty="0"/>
              <a:t>or expected trend</a:t>
            </a:r>
            <a:r>
              <a:rPr lang="en-US" dirty="0" smtClean="0"/>
              <a:t>?</a:t>
            </a:r>
          </a:p>
          <a:p>
            <a:pPr marL="529153" lvl="1" indent="-218012"/>
            <a:r>
              <a:rPr lang="en-US" dirty="0" smtClean="0"/>
              <a:t>What were impacts?</a:t>
            </a:r>
            <a:endParaRPr lang="en-US" dirty="0"/>
          </a:p>
          <a:p>
            <a:pPr marL="309026" indent="-237061"/>
            <a:r>
              <a:rPr lang="en-US" dirty="0" smtClean="0"/>
              <a:t>U.S. reports released ~ 6</a:t>
            </a:r>
            <a:r>
              <a:rPr lang="en-US" baseline="30000" dirty="0" smtClean="0"/>
              <a:t>th</a:t>
            </a:r>
            <a:r>
              <a:rPr lang="en-US" dirty="0" smtClean="0"/>
              <a:t>/8</a:t>
            </a:r>
            <a:r>
              <a:rPr lang="en-US" baseline="30000" dirty="0" smtClean="0"/>
              <a:t>th</a:t>
            </a:r>
            <a:r>
              <a:rPr lang="en-US" dirty="0" smtClean="0"/>
              <a:t> </a:t>
            </a:r>
          </a:p>
          <a:p>
            <a:pPr marL="529153" lvl="1" indent="-218012"/>
            <a:r>
              <a:rPr lang="en-US" dirty="0" smtClean="0"/>
              <a:t>1</a:t>
            </a:r>
            <a:r>
              <a:rPr lang="en-US" baseline="30000" dirty="0" smtClean="0"/>
              <a:t>st</a:t>
            </a:r>
            <a:r>
              <a:rPr lang="en-US" dirty="0" smtClean="0"/>
              <a:t> date: data and brief overview</a:t>
            </a:r>
          </a:p>
          <a:p>
            <a:pPr marL="529153" lvl="1" indent="-218012"/>
            <a:r>
              <a:rPr lang="en-US" dirty="0" smtClean="0"/>
              <a:t>2</a:t>
            </a:r>
            <a:r>
              <a:rPr lang="en-US" baseline="30000" dirty="0" smtClean="0"/>
              <a:t>nd</a:t>
            </a:r>
            <a:r>
              <a:rPr lang="en-US" dirty="0" smtClean="0"/>
              <a:t> date: full-length reports</a:t>
            </a:r>
          </a:p>
          <a:p>
            <a:pPr marL="529153" lvl="1" indent="-218012"/>
            <a:r>
              <a:rPr lang="en-US" dirty="0" smtClean="0"/>
              <a:t>Some reports (like “snow and ice”) go dormant in the off-season</a:t>
            </a:r>
            <a:endParaRPr lang="en-US" dirty="0" smtClean="0">
              <a:solidFill>
                <a:schemeClr val="accent3">
                  <a:lumMod val="75000"/>
                </a:schemeClr>
              </a:solidFill>
            </a:endParaRPr>
          </a:p>
          <a:p>
            <a:pPr marL="309026" indent="-237061"/>
            <a:r>
              <a:rPr lang="en-US" dirty="0" smtClean="0"/>
              <a:t>Global reports </a:t>
            </a:r>
            <a:r>
              <a:rPr lang="en-US" dirty="0"/>
              <a:t>released ~ </a:t>
            </a:r>
            <a:r>
              <a:rPr lang="en-US" dirty="0" smtClean="0"/>
              <a:t>18</a:t>
            </a:r>
            <a:r>
              <a:rPr lang="en-US" baseline="30000" dirty="0" smtClean="0"/>
              <a:t>th</a:t>
            </a:r>
            <a:r>
              <a:rPr lang="en-US" dirty="0" smtClean="0"/>
              <a:t> </a:t>
            </a:r>
            <a:endParaRPr lang="en-US" dirty="0"/>
          </a:p>
          <a:p>
            <a:pPr marL="529153" lvl="1" indent="-218012"/>
            <a:r>
              <a:rPr lang="en-US" dirty="0" smtClean="0"/>
              <a:t>Associated data released same day</a:t>
            </a:r>
          </a:p>
          <a:p>
            <a:pPr marL="529153" lvl="1" indent="-218012"/>
            <a:endParaRPr lang="en-US" dirty="0" smtClean="0"/>
          </a:p>
        </p:txBody>
      </p:sp>
      <p:pic>
        <p:nvPicPr>
          <p:cNvPr id="4" name="Picture 3"/>
          <p:cNvPicPr>
            <a:picLocks noChangeAspect="1"/>
          </p:cNvPicPr>
          <p:nvPr/>
        </p:nvPicPr>
        <p:blipFill rotWithShape="1">
          <a:blip r:embed="rId3"/>
          <a:srcRect l="2214" t="7232" b="16974"/>
          <a:stretch/>
        </p:blipFill>
        <p:spPr>
          <a:xfrm>
            <a:off x="5752406" y="1645920"/>
            <a:ext cx="6439593" cy="4854633"/>
          </a:xfrm>
          <a:prstGeom prst="rect">
            <a:avLst/>
          </a:prstGeom>
        </p:spPr>
      </p:pic>
      <p:sp>
        <p:nvSpPr>
          <p:cNvPr id="11" name="Oval 10"/>
          <p:cNvSpPr/>
          <p:nvPr/>
        </p:nvSpPr>
        <p:spPr>
          <a:xfrm>
            <a:off x="10019505" y="2328863"/>
            <a:ext cx="2172495" cy="521493"/>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a:stCxn id="11" idx="0"/>
            <a:endCxn id="14" idx="2"/>
          </p:cNvCxnSpPr>
          <p:nvPr/>
        </p:nvCxnSpPr>
        <p:spPr>
          <a:xfrm flipV="1">
            <a:off x="11105753" y="1645920"/>
            <a:ext cx="430637" cy="68294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860258" y="445591"/>
            <a:ext cx="1352263" cy="1200329"/>
          </a:xfrm>
          <a:prstGeom prst="rect">
            <a:avLst/>
          </a:prstGeom>
          <a:noFill/>
        </p:spPr>
        <p:txBody>
          <a:bodyPr wrap="square" rtlCol="0">
            <a:spAutoFit/>
          </a:bodyPr>
          <a:lstStyle/>
          <a:p>
            <a:pPr algn="r"/>
            <a:r>
              <a:rPr lang="en-US" sz="1800" dirty="0" smtClean="0">
                <a:solidFill>
                  <a:srgbClr val="00B0F0"/>
                </a:solidFill>
              </a:rPr>
              <a:t>Click for schedule of upcoming releases</a:t>
            </a:r>
            <a:endParaRPr lang="en-US" sz="1800" dirty="0">
              <a:solidFill>
                <a:srgbClr val="00B0F0"/>
              </a:solidFill>
            </a:endParaRPr>
          </a:p>
        </p:txBody>
      </p:sp>
      <p:cxnSp>
        <p:nvCxnSpPr>
          <p:cNvPr id="17" name="Straight Arrow Connector 16"/>
          <p:cNvCxnSpPr/>
          <p:nvPr/>
        </p:nvCxnSpPr>
        <p:spPr>
          <a:xfrm flipV="1">
            <a:off x="5286895" y="5303520"/>
            <a:ext cx="4638501" cy="357449"/>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286895" y="4655127"/>
            <a:ext cx="2227810" cy="157942"/>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0850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Climate at a Glance</a:t>
            </a:r>
            <a:br>
              <a:rPr lang="en-US" dirty="0" smtClean="0"/>
            </a:br>
            <a:r>
              <a:rPr lang="en-US" sz="2700" dirty="0">
                <a:hlinkClick r:id="rId2"/>
              </a:rPr>
              <a:t>https://www.ncdc.noaa.gov/cag</a:t>
            </a:r>
            <a:r>
              <a:rPr lang="en-US" sz="2700" dirty="0"/>
              <a:t> </a:t>
            </a:r>
          </a:p>
        </p:txBody>
      </p:sp>
      <p:sp>
        <p:nvSpPr>
          <p:cNvPr id="3" name="Text Placeholder 2"/>
          <p:cNvSpPr>
            <a:spLocks noGrp="1"/>
          </p:cNvSpPr>
          <p:nvPr>
            <p:ph idx="1"/>
          </p:nvPr>
        </p:nvSpPr>
        <p:spPr>
          <a:xfrm>
            <a:off x="144379" y="1825625"/>
            <a:ext cx="6128084" cy="4351338"/>
          </a:xfrm>
        </p:spPr>
        <p:txBody>
          <a:bodyPr>
            <a:normAutofit fontScale="92500" lnSpcReduction="20000"/>
          </a:bodyPr>
          <a:lstStyle/>
          <a:p>
            <a:pPr indent="-225425"/>
            <a:r>
              <a:rPr lang="en-US" dirty="0" smtClean="0"/>
              <a:t>Menu-driven system to analyze regional trends</a:t>
            </a:r>
          </a:p>
          <a:p>
            <a:pPr indent="-225425"/>
            <a:r>
              <a:rPr lang="en-US" dirty="0" err="1" smtClean="0"/>
              <a:t>T</a:t>
            </a:r>
            <a:r>
              <a:rPr lang="en-US" baseline="-25000" dirty="0" err="1" smtClean="0"/>
              <a:t>avg</a:t>
            </a:r>
            <a:r>
              <a:rPr lang="en-US" dirty="0" smtClean="0"/>
              <a:t>, </a:t>
            </a:r>
            <a:r>
              <a:rPr lang="en-US" dirty="0" err="1" smtClean="0"/>
              <a:t>T</a:t>
            </a:r>
            <a:r>
              <a:rPr lang="en-US" baseline="-25000" dirty="0" err="1" smtClean="0"/>
              <a:t>min</a:t>
            </a:r>
            <a:r>
              <a:rPr lang="en-US" dirty="0" smtClean="0"/>
              <a:t>, </a:t>
            </a:r>
            <a:r>
              <a:rPr lang="en-US" dirty="0" err="1" smtClean="0"/>
              <a:t>T</a:t>
            </a:r>
            <a:r>
              <a:rPr lang="en-US" baseline="-25000" dirty="0" err="1" smtClean="0"/>
              <a:t>max</a:t>
            </a:r>
            <a:r>
              <a:rPr lang="en-US" dirty="0" smtClean="0"/>
              <a:t>, Precipitation, degree days, drought indices</a:t>
            </a:r>
          </a:p>
          <a:p>
            <a:pPr indent="-225425"/>
            <a:r>
              <a:rPr lang="en-US" dirty="0" smtClean="0"/>
              <a:t>Best climate data we have at this scale: homogenous, rural-dominated, corrected for artifacts</a:t>
            </a:r>
          </a:p>
          <a:p>
            <a:pPr indent="-225425"/>
            <a:r>
              <a:rPr lang="en-US" dirty="0" smtClean="0"/>
              <a:t>Web services underneath the interface can be leveraged by outside apps.</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5303" y="1690688"/>
            <a:ext cx="5486400" cy="4481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72783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Climate at a Glance: </a:t>
            </a:r>
            <a:r>
              <a:rPr lang="en-US" dirty="0" smtClean="0"/>
              <a:t>Louisiana</a:t>
            </a:r>
            <a:br>
              <a:rPr lang="en-US" dirty="0" smtClean="0"/>
            </a:br>
            <a:r>
              <a:rPr lang="en-US" sz="3600" dirty="0" smtClean="0">
                <a:hlinkClick r:id="rId2"/>
              </a:rPr>
              <a:t>https</a:t>
            </a:r>
            <a:r>
              <a:rPr lang="en-US" sz="3600" dirty="0" smtClean="0">
                <a:hlinkClick r:id="rId2"/>
              </a:rPr>
              <a:t>://</a:t>
            </a:r>
            <a:r>
              <a:rPr lang="en-US" sz="3600" dirty="0" smtClean="0">
                <a:hlinkClick r:id="rId2"/>
              </a:rPr>
              <a:t>www.ncdc.noaa.gov/cag</a:t>
            </a:r>
            <a:r>
              <a:rPr lang="en-US" sz="3600" dirty="0"/>
              <a:t>, or</a:t>
            </a:r>
            <a:br>
              <a:rPr lang="en-US" sz="3600" dirty="0"/>
            </a:br>
            <a:r>
              <a:rPr lang="en-US" sz="3600" dirty="0">
                <a:hlinkClick r:id="rId3"/>
              </a:rPr>
              <a:t>https://</a:t>
            </a:r>
            <a:r>
              <a:rPr lang="en-US" sz="3600" dirty="0" smtClean="0">
                <a:hlinkClick r:id="rId3"/>
              </a:rPr>
              <a:t>www.ncdc.noaa.gov/cag/time-series/us/16/0/tmax/3/8/1895-2017</a:t>
            </a:r>
            <a:r>
              <a:rPr lang="en-US" sz="3600" dirty="0" smtClean="0"/>
              <a:t>   </a:t>
            </a:r>
            <a:endParaRPr lang="en-US" sz="3600" dirty="0"/>
          </a:p>
        </p:txBody>
      </p:sp>
      <p:pic>
        <p:nvPicPr>
          <p:cNvPr id="4" name="Picture 3"/>
          <p:cNvPicPr>
            <a:picLocks noChangeAspect="1"/>
          </p:cNvPicPr>
          <p:nvPr/>
        </p:nvPicPr>
        <p:blipFill>
          <a:blip r:embed="rId4"/>
          <a:stretch>
            <a:fillRect/>
          </a:stretch>
        </p:blipFill>
        <p:spPr>
          <a:xfrm>
            <a:off x="7785165" y="1826490"/>
            <a:ext cx="3829613" cy="4663440"/>
          </a:xfrm>
          <a:prstGeom prst="rect">
            <a:avLst/>
          </a:prstGeom>
        </p:spPr>
      </p:pic>
      <p:pic>
        <p:nvPicPr>
          <p:cNvPr id="3" name="Picture 2"/>
          <p:cNvPicPr>
            <a:picLocks noChangeAspect="1"/>
          </p:cNvPicPr>
          <p:nvPr/>
        </p:nvPicPr>
        <p:blipFill>
          <a:blip r:embed="rId5"/>
          <a:stretch>
            <a:fillRect/>
          </a:stretch>
        </p:blipFill>
        <p:spPr>
          <a:xfrm>
            <a:off x="556594" y="1826490"/>
            <a:ext cx="7228571" cy="4866667"/>
          </a:xfrm>
          <a:prstGeom prst="rect">
            <a:avLst/>
          </a:prstGeom>
        </p:spPr>
      </p:pic>
    </p:spTree>
    <p:extLst>
      <p:ext uri="{BB962C8B-B14F-4D97-AF65-F5344CB8AC3E}">
        <p14:creationId xmlns:p14="http://schemas.microsoft.com/office/powerpoint/2010/main" val="2047450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Climate at a Glance: </a:t>
            </a:r>
            <a:r>
              <a:rPr lang="en-US" dirty="0" smtClean="0"/>
              <a:t>Louisiana</a:t>
            </a:r>
            <a:br>
              <a:rPr lang="en-US" dirty="0" smtClean="0"/>
            </a:br>
            <a:r>
              <a:rPr lang="en-US" sz="3600" dirty="0" smtClean="0">
                <a:hlinkClick r:id="rId2"/>
              </a:rPr>
              <a:t>https</a:t>
            </a:r>
            <a:r>
              <a:rPr lang="en-US" sz="3600" dirty="0" smtClean="0">
                <a:hlinkClick r:id="rId2"/>
              </a:rPr>
              <a:t>://</a:t>
            </a:r>
            <a:r>
              <a:rPr lang="en-US" sz="3600" dirty="0" smtClean="0">
                <a:hlinkClick r:id="rId2"/>
              </a:rPr>
              <a:t>www.ncdc.noaa.gov/cag</a:t>
            </a:r>
            <a:r>
              <a:rPr lang="en-US" sz="3600" dirty="0"/>
              <a:t>, or</a:t>
            </a:r>
            <a:br>
              <a:rPr lang="en-US" sz="3600" dirty="0"/>
            </a:br>
            <a:r>
              <a:rPr lang="en-US" sz="3600" dirty="0">
                <a:hlinkClick r:id="rId3"/>
              </a:rPr>
              <a:t>https://</a:t>
            </a:r>
            <a:r>
              <a:rPr lang="en-US" sz="3600" dirty="0" smtClean="0">
                <a:hlinkClick r:id="rId3"/>
              </a:rPr>
              <a:t>www.ncdc.noaa.gov/cag/time-series/us/16/0/tmin/3/8/1895-2017</a:t>
            </a:r>
            <a:r>
              <a:rPr lang="en-US" sz="3600" dirty="0" smtClean="0"/>
              <a:t>  </a:t>
            </a:r>
            <a:endParaRPr lang="en-US" sz="3600" dirty="0"/>
          </a:p>
        </p:txBody>
      </p:sp>
      <p:pic>
        <p:nvPicPr>
          <p:cNvPr id="4" name="Picture 3"/>
          <p:cNvPicPr>
            <a:picLocks noChangeAspect="1"/>
          </p:cNvPicPr>
          <p:nvPr/>
        </p:nvPicPr>
        <p:blipFill>
          <a:blip r:embed="rId4"/>
          <a:stretch>
            <a:fillRect/>
          </a:stretch>
        </p:blipFill>
        <p:spPr>
          <a:xfrm>
            <a:off x="7785165" y="1826490"/>
            <a:ext cx="3829613" cy="4663440"/>
          </a:xfrm>
          <a:prstGeom prst="rect">
            <a:avLst/>
          </a:prstGeom>
        </p:spPr>
      </p:pic>
      <p:pic>
        <p:nvPicPr>
          <p:cNvPr id="5" name="Picture 4"/>
          <p:cNvPicPr>
            <a:picLocks noChangeAspect="1"/>
          </p:cNvPicPr>
          <p:nvPr/>
        </p:nvPicPr>
        <p:blipFill>
          <a:blip r:embed="rId5"/>
          <a:stretch>
            <a:fillRect/>
          </a:stretch>
        </p:blipFill>
        <p:spPr>
          <a:xfrm>
            <a:off x="575641" y="1826490"/>
            <a:ext cx="7209524" cy="4923809"/>
          </a:xfrm>
          <a:prstGeom prst="rect">
            <a:avLst/>
          </a:prstGeom>
        </p:spPr>
      </p:pic>
    </p:spTree>
    <p:extLst>
      <p:ext uri="{BB962C8B-B14F-4D97-AF65-F5344CB8AC3E}">
        <p14:creationId xmlns:p14="http://schemas.microsoft.com/office/powerpoint/2010/main" val="13607589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713901"/>
            <a:ext cx="12191999" cy="4781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0" name="Rectangle 2"/>
          <p:cNvSpPr>
            <a:spLocks noGrp="1" noChangeArrowheads="1"/>
          </p:cNvSpPr>
          <p:nvPr>
            <p:ph type="title"/>
          </p:nvPr>
        </p:nvSpPr>
        <p:spPr>
          <a:xfrm>
            <a:off x="1066800" y="357809"/>
            <a:ext cx="10237304" cy="1239215"/>
          </a:xfrm>
        </p:spPr>
        <p:txBody>
          <a:bodyPr>
            <a:normAutofit/>
          </a:bodyPr>
          <a:lstStyle/>
          <a:p>
            <a:pPr>
              <a:defRPr/>
            </a:pPr>
            <a:r>
              <a:rPr lang="en-US" sz="4800" dirty="0" smtClean="0">
                <a:sym typeface="Helvetica" charset="0"/>
              </a:rPr>
              <a:t>If you know us, it’s probably for this</a:t>
            </a:r>
            <a:r>
              <a:rPr lang="en-US" sz="4800" dirty="0" smtClean="0">
                <a:sym typeface="Helvetica" charset="0"/>
              </a:rPr>
              <a:t/>
            </a:r>
            <a:br>
              <a:rPr lang="en-US" sz="4800" dirty="0" smtClean="0">
                <a:sym typeface="Helvetica" charset="0"/>
              </a:rPr>
            </a:br>
            <a:r>
              <a:rPr lang="en-US" sz="2700" dirty="0" smtClean="0">
                <a:sym typeface="Helvetica" charset="0"/>
              </a:rPr>
              <a:t>Difference </a:t>
            </a:r>
            <a:r>
              <a:rPr lang="en-US" sz="2700" dirty="0">
                <a:sym typeface="Helvetica" charset="0"/>
              </a:rPr>
              <a:t>From 20th Century Average, in °</a:t>
            </a:r>
            <a:r>
              <a:rPr lang="en-US" sz="2700" dirty="0" smtClean="0">
                <a:sym typeface="Helvetica" charset="0"/>
              </a:rPr>
              <a:t>F</a:t>
            </a:r>
            <a:endParaRPr lang="en-US" sz="2700" dirty="0">
              <a:sym typeface="Helvetica" charset="0"/>
            </a:endParaRPr>
          </a:p>
        </p:txBody>
      </p:sp>
      <p:sp>
        <p:nvSpPr>
          <p:cNvPr id="2" name="Rectangle 1"/>
          <p:cNvSpPr/>
          <p:nvPr/>
        </p:nvSpPr>
        <p:spPr>
          <a:xfrm>
            <a:off x="1749851" y="1744948"/>
            <a:ext cx="2926782" cy="4456155"/>
          </a:xfrm>
          <a:prstGeom prst="rect">
            <a:avLst/>
          </a:prstGeom>
        </p:spPr>
        <p:txBody>
          <a:bodyPr vert="horz" lIns="91440" tIns="45720" rIns="91440" bIns="45720" rtlCol="0">
            <a:normAutofit/>
          </a:bodyPr>
          <a:lstStyle/>
          <a:p>
            <a:pPr marL="182880" indent="-182880" defTabSz="914400">
              <a:lnSpc>
                <a:spcPct val="120000"/>
              </a:lnSpc>
              <a:spcAft>
                <a:spcPts val="600"/>
              </a:spcAft>
              <a:buFont typeface="Arial" pitchFamily="34" charset="0"/>
              <a:buChar char="•"/>
            </a:pPr>
            <a:endParaRPr lang="en-US" sz="3200"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9156" y="1744948"/>
            <a:ext cx="8852249" cy="46634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aphicFrame>
        <p:nvGraphicFramePr>
          <p:cNvPr id="11" name="Table 10"/>
          <p:cNvGraphicFramePr>
            <a:graphicFrameLocks noGrp="1"/>
          </p:cNvGraphicFramePr>
          <p:nvPr>
            <p:extLst>
              <p:ext uri="{D42A27DB-BD31-4B8C-83A1-F6EECF244321}">
                <p14:modId xmlns:p14="http://schemas.microsoft.com/office/powerpoint/2010/main" val="3375706007"/>
              </p:ext>
            </p:extLst>
          </p:nvPr>
        </p:nvGraphicFramePr>
        <p:xfrm>
          <a:off x="1975558" y="1991163"/>
          <a:ext cx="1971754" cy="1432560"/>
        </p:xfrm>
        <a:graphic>
          <a:graphicData uri="http://schemas.openxmlformats.org/drawingml/2006/table">
            <a:tbl>
              <a:tblPr firstRow="1" bandRow="1">
                <a:tableStyleId>{21E4AEA4-8DFA-4A89-87EB-49C32662AFE0}</a:tableStyleId>
              </a:tblPr>
              <a:tblGrid>
                <a:gridCol w="659030"/>
                <a:gridCol w="1312724"/>
              </a:tblGrid>
              <a:tr h="222250">
                <a:tc>
                  <a:txBody>
                    <a:bodyPr/>
                    <a:lstStyle/>
                    <a:p>
                      <a:r>
                        <a:rPr lang="en-US" sz="1400" dirty="0" smtClean="0"/>
                        <a:t>Year</a:t>
                      </a:r>
                      <a:endParaRPr lang="en-US" sz="1400" dirty="0"/>
                    </a:p>
                  </a:txBody>
                  <a:tcPr>
                    <a:solidFill>
                      <a:srgbClr val="C00000"/>
                    </a:solidFill>
                  </a:tcPr>
                </a:tc>
                <a:tc>
                  <a:txBody>
                    <a:bodyPr/>
                    <a:lstStyle/>
                    <a:p>
                      <a:r>
                        <a:rPr lang="en-US" sz="1400" dirty="0" smtClean="0"/>
                        <a:t>Probability of Warmest Rank</a:t>
                      </a:r>
                      <a:endParaRPr lang="en-US" sz="1400" dirty="0"/>
                    </a:p>
                  </a:txBody>
                  <a:tcPr>
                    <a:solidFill>
                      <a:srgbClr val="C00000"/>
                    </a:solidFill>
                  </a:tcPr>
                </a:tc>
              </a:tr>
              <a:tr h="222250">
                <a:tc>
                  <a:txBody>
                    <a:bodyPr/>
                    <a:lstStyle/>
                    <a:p>
                      <a:r>
                        <a:rPr lang="en-US" sz="1400" b="1" dirty="0" smtClean="0"/>
                        <a:t>2016</a:t>
                      </a:r>
                    </a:p>
                  </a:txBody>
                  <a:tcPr/>
                </a:tc>
                <a:tc>
                  <a:txBody>
                    <a:bodyPr/>
                    <a:lstStyle/>
                    <a:p>
                      <a:r>
                        <a:rPr lang="en-US" sz="1400" b="1" dirty="0" smtClean="0"/>
                        <a:t>62%</a:t>
                      </a:r>
                      <a:endParaRPr lang="en-US" sz="1400" b="1" dirty="0"/>
                    </a:p>
                  </a:txBody>
                  <a:tcPr/>
                </a:tc>
              </a:tr>
              <a:tr h="222250">
                <a:tc>
                  <a:txBody>
                    <a:bodyPr/>
                    <a:lstStyle/>
                    <a:p>
                      <a:r>
                        <a:rPr lang="en-US" sz="1400" b="1" dirty="0" smtClean="0"/>
                        <a:t>2015</a:t>
                      </a:r>
                      <a:endParaRPr lang="en-US" sz="1400" b="1" dirty="0"/>
                    </a:p>
                  </a:txBody>
                  <a:tcPr/>
                </a:tc>
                <a:tc>
                  <a:txBody>
                    <a:bodyPr/>
                    <a:lstStyle/>
                    <a:p>
                      <a:r>
                        <a:rPr lang="en-US" sz="1400" b="1" dirty="0" smtClean="0"/>
                        <a:t>36%</a:t>
                      </a:r>
                      <a:endParaRPr lang="en-US" sz="1400" b="1" dirty="0"/>
                    </a:p>
                  </a:txBody>
                  <a:tcPr/>
                </a:tc>
              </a:tr>
              <a:tr h="222250">
                <a:tc>
                  <a:txBody>
                    <a:bodyPr/>
                    <a:lstStyle/>
                    <a:p>
                      <a:r>
                        <a:rPr lang="en-US" sz="1400" b="1" dirty="0" smtClean="0"/>
                        <a:t>others</a:t>
                      </a:r>
                      <a:endParaRPr lang="en-US" sz="1400" b="1" dirty="0"/>
                    </a:p>
                  </a:txBody>
                  <a:tcPr/>
                </a:tc>
                <a:tc>
                  <a:txBody>
                    <a:bodyPr/>
                    <a:lstStyle/>
                    <a:p>
                      <a:r>
                        <a:rPr lang="en-US" sz="1400" b="1" dirty="0" smtClean="0"/>
                        <a:t>2%</a:t>
                      </a:r>
                      <a:endParaRPr lang="en-US" sz="1400" b="1" dirty="0"/>
                    </a:p>
                  </a:txBody>
                  <a:tcPr/>
                </a:tc>
              </a:tr>
            </a:tbl>
          </a:graphicData>
        </a:graphic>
      </p:graphicFrame>
      <p:sp>
        <p:nvSpPr>
          <p:cNvPr id="3" name="Rectangle 2"/>
          <p:cNvSpPr/>
          <p:nvPr/>
        </p:nvSpPr>
        <p:spPr>
          <a:xfrm>
            <a:off x="10279522" y="1867066"/>
            <a:ext cx="1796115" cy="2308324"/>
          </a:xfrm>
          <a:prstGeom prst="rect">
            <a:avLst/>
          </a:prstGeom>
          <a:solidFill>
            <a:srgbClr val="F8D7CD"/>
          </a:solidFill>
        </p:spPr>
        <p:txBody>
          <a:bodyPr wrap="square">
            <a:spAutoFit/>
          </a:bodyPr>
          <a:lstStyle/>
          <a:p>
            <a:r>
              <a:rPr lang="en-US" sz="2400" b="1" dirty="0" smtClean="0"/>
              <a:t>2016: </a:t>
            </a:r>
          </a:p>
          <a:p>
            <a:r>
              <a:rPr lang="en-US" sz="2400" b="1" dirty="0" smtClean="0"/>
              <a:t>+0.94</a:t>
            </a:r>
            <a:r>
              <a:rPr lang="en-US" sz="2400" b="1" dirty="0" smtClean="0">
                <a:latin typeface="Calibri" panose="020F0502020204030204" pitchFamily="34" charset="0"/>
              </a:rPr>
              <a:t>°</a:t>
            </a:r>
            <a:r>
              <a:rPr lang="en-US" sz="2400" b="1" dirty="0" smtClean="0"/>
              <a:t>C </a:t>
            </a:r>
            <a:r>
              <a:rPr lang="en-US" sz="2400" b="1" dirty="0"/>
              <a:t>/ </a:t>
            </a:r>
            <a:r>
              <a:rPr lang="en-US" sz="2400" b="1" dirty="0" smtClean="0"/>
              <a:t>+1.69</a:t>
            </a:r>
            <a:r>
              <a:rPr lang="en-US" sz="2400" b="1" dirty="0" smtClean="0">
                <a:latin typeface="Calibri" panose="020F0502020204030204" pitchFamily="34" charset="0"/>
              </a:rPr>
              <a:t>°</a:t>
            </a:r>
            <a:r>
              <a:rPr lang="en-US" sz="2400" b="1" dirty="0" smtClean="0"/>
              <a:t>F </a:t>
            </a:r>
          </a:p>
          <a:p>
            <a:r>
              <a:rPr lang="en-US" sz="1800" dirty="0" smtClean="0"/>
              <a:t>above </a:t>
            </a:r>
            <a:r>
              <a:rPr lang="en-US" sz="1800" dirty="0"/>
              <a:t>1901-2000 average</a:t>
            </a:r>
            <a:r>
              <a:rPr lang="en-US" sz="1800" dirty="0" smtClean="0"/>
              <a:t>;</a:t>
            </a:r>
          </a:p>
          <a:p>
            <a:r>
              <a:rPr lang="en-US" sz="1800" dirty="0" smtClean="0"/>
              <a:t>warmest </a:t>
            </a:r>
            <a:r>
              <a:rPr lang="en-US" sz="1800" dirty="0"/>
              <a:t>year of record</a:t>
            </a:r>
          </a:p>
        </p:txBody>
      </p:sp>
      <p:sp>
        <p:nvSpPr>
          <p:cNvPr id="4" name="Oval 3"/>
          <p:cNvSpPr/>
          <p:nvPr/>
        </p:nvSpPr>
        <p:spPr>
          <a:xfrm>
            <a:off x="9729488" y="2316480"/>
            <a:ext cx="182880" cy="1828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3429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Climate at a Glance</a:t>
            </a:r>
            <a:br>
              <a:rPr lang="en-US" dirty="0" smtClean="0"/>
            </a:br>
            <a:r>
              <a:rPr lang="en-US" sz="2700" dirty="0">
                <a:hlinkClick r:id="rId2"/>
              </a:rPr>
              <a:t>https://www.ncdc.noaa.gov/cag</a:t>
            </a:r>
            <a:r>
              <a:rPr lang="en-US" sz="2700" dirty="0"/>
              <a:t> </a:t>
            </a:r>
          </a:p>
        </p:txBody>
      </p:sp>
      <p:pic>
        <p:nvPicPr>
          <p:cNvPr id="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13009" y="1745415"/>
            <a:ext cx="9965982" cy="484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02835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Climatological Rankings</a:t>
            </a:r>
            <a:br>
              <a:rPr lang="en-US" dirty="0"/>
            </a:br>
            <a:r>
              <a:rPr lang="en-US" sz="3200" dirty="0">
                <a:hlinkClick r:id="rId2"/>
              </a:rPr>
              <a:t>https://www.ncdc.noaa.gov/temp-and-precip/climatological-rankings</a:t>
            </a:r>
            <a:r>
              <a:rPr lang="en-US" sz="3200" dirty="0" smtClean="0">
                <a:hlinkClick r:id="rId2"/>
              </a:rPr>
              <a:t>/</a:t>
            </a:r>
            <a:r>
              <a:rPr lang="en-US" sz="3200" dirty="0" smtClean="0"/>
              <a:t> </a:t>
            </a:r>
            <a:endParaRPr lang="en-US" sz="3200" dirty="0"/>
          </a:p>
        </p:txBody>
      </p:sp>
      <p:pic>
        <p:nvPicPr>
          <p:cNvPr id="4" name="Picture 3"/>
          <p:cNvPicPr>
            <a:picLocks noChangeAspect="1"/>
          </p:cNvPicPr>
          <p:nvPr/>
        </p:nvPicPr>
        <p:blipFill rotWithShape="1">
          <a:blip r:embed="rId3"/>
          <a:srcRect b="51189"/>
          <a:stretch/>
        </p:blipFill>
        <p:spPr>
          <a:xfrm>
            <a:off x="222980" y="1690688"/>
            <a:ext cx="5828571" cy="4746326"/>
          </a:xfrm>
          <a:prstGeom prst="rect">
            <a:avLst/>
          </a:prstGeom>
        </p:spPr>
      </p:pic>
      <p:pic>
        <p:nvPicPr>
          <p:cNvPr id="5" name="Picture 4"/>
          <p:cNvPicPr>
            <a:picLocks noChangeAspect="1"/>
          </p:cNvPicPr>
          <p:nvPr/>
        </p:nvPicPr>
        <p:blipFill rotWithShape="1">
          <a:blip r:embed="rId3"/>
          <a:srcRect t="48439"/>
          <a:stretch/>
        </p:blipFill>
        <p:spPr>
          <a:xfrm>
            <a:off x="6023341" y="1690688"/>
            <a:ext cx="5828571" cy="5013697"/>
          </a:xfrm>
          <a:prstGeom prst="rect">
            <a:avLst/>
          </a:prstGeom>
        </p:spPr>
      </p:pic>
    </p:spTree>
    <p:extLst>
      <p:ext uri="{BB962C8B-B14F-4D97-AF65-F5344CB8AC3E}">
        <p14:creationId xmlns:p14="http://schemas.microsoft.com/office/powerpoint/2010/main" val="5998796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 Drought </a:t>
            </a:r>
            <a:r>
              <a:rPr lang="en-US" dirty="0" smtClean="0"/>
              <a:t>Monitor</a:t>
            </a:r>
            <a:br>
              <a:rPr lang="en-US" dirty="0" smtClean="0"/>
            </a:br>
            <a:r>
              <a:rPr lang="en-US" sz="4000" dirty="0" smtClean="0">
                <a:hlinkClick r:id="rId2"/>
              </a:rPr>
              <a:t>https://www.drought.gov/</a:t>
            </a:r>
            <a:r>
              <a:rPr lang="en-US" sz="4000" dirty="0" smtClean="0"/>
              <a:t> &amp; </a:t>
            </a:r>
            <a:r>
              <a:rPr lang="en-US" sz="4000" dirty="0" smtClean="0">
                <a:hlinkClick r:id="rId3"/>
              </a:rPr>
              <a:t>http://droughtmonitor.unl.edu</a:t>
            </a:r>
            <a:r>
              <a:rPr lang="en-US" sz="4000" dirty="0" smtClean="0"/>
              <a:t> </a:t>
            </a:r>
            <a:endParaRPr lang="en-US" sz="4000"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982480" y="1711422"/>
            <a:ext cx="6660276" cy="5146578"/>
          </a:xfrm>
        </p:spPr>
      </p:pic>
      <p:grpSp>
        <p:nvGrpSpPr>
          <p:cNvPr id="5" name="Group 4"/>
          <p:cNvGrpSpPr/>
          <p:nvPr/>
        </p:nvGrpSpPr>
        <p:grpSpPr>
          <a:xfrm>
            <a:off x="108641" y="1946496"/>
            <a:ext cx="4766650" cy="4046898"/>
            <a:chOff x="1620570" y="2281474"/>
            <a:chExt cx="4766650" cy="4046898"/>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542" t="14393" r="56973" b="9803"/>
            <a:stretch/>
          </p:blipFill>
          <p:spPr>
            <a:xfrm>
              <a:off x="1620570" y="2299580"/>
              <a:ext cx="3793402" cy="4019739"/>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87224" t="13995" r="1588" b="9688"/>
            <a:stretch/>
          </p:blipFill>
          <p:spPr>
            <a:xfrm>
              <a:off x="5364177" y="2281474"/>
              <a:ext cx="1023043" cy="4046898"/>
            </a:xfrm>
            <a:prstGeom prst="rect">
              <a:avLst/>
            </a:prstGeom>
          </p:spPr>
        </p:pic>
      </p:grpSp>
    </p:spTree>
    <p:extLst>
      <p:ext uri="{BB962C8B-B14F-4D97-AF65-F5344CB8AC3E}">
        <p14:creationId xmlns:p14="http://schemas.microsoft.com/office/powerpoint/2010/main" val="21609573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Snow products for FEMA (&amp; NWS)</a:t>
            </a:r>
            <a:r>
              <a:rPr lang="en-US" sz="4800" dirty="0"/>
              <a:t/>
            </a:r>
            <a:br>
              <a:rPr lang="en-US" sz="4800" dirty="0"/>
            </a:br>
            <a:r>
              <a:rPr lang="en-US" sz="2400" dirty="0">
                <a:hlinkClick r:id="rId2"/>
              </a:rPr>
              <a:t>http://</a:t>
            </a:r>
            <a:r>
              <a:rPr lang="en-US" sz="2400" dirty="0" smtClean="0">
                <a:hlinkClick r:id="rId2"/>
              </a:rPr>
              <a:t>www.ncdc.noaa.gov/snow-and-ice/</a:t>
            </a:r>
            <a:r>
              <a:rPr lang="en-US" sz="2400" dirty="0" smtClean="0"/>
              <a:t> </a:t>
            </a:r>
            <a:endParaRPr lang="en-US" sz="4000" dirty="0"/>
          </a:p>
        </p:txBody>
      </p:sp>
      <p:sp>
        <p:nvSpPr>
          <p:cNvPr id="8" name="TextBox 7"/>
          <p:cNvSpPr txBox="1"/>
          <p:nvPr/>
        </p:nvSpPr>
        <p:spPr>
          <a:xfrm>
            <a:off x="87550" y="1924851"/>
            <a:ext cx="2371714" cy="2677656"/>
          </a:xfrm>
          <a:prstGeom prst="rect">
            <a:avLst/>
          </a:prstGeom>
          <a:noFill/>
        </p:spPr>
        <p:txBody>
          <a:bodyPr wrap="square" rtlCol="0">
            <a:spAutoFit/>
          </a:bodyPr>
          <a:lstStyle/>
          <a:p>
            <a:pPr algn="r"/>
            <a:r>
              <a:rPr lang="en-US" sz="2400" b="1" dirty="0" smtClean="0"/>
              <a:t>Daily U.S. Snowfall and Snow Depth:</a:t>
            </a:r>
          </a:p>
          <a:p>
            <a:pPr algn="r"/>
            <a:r>
              <a:rPr lang="en-US" sz="2400" dirty="0" smtClean="0"/>
              <a:t>This season’s observed snow, as NCEI gets the info</a:t>
            </a:r>
            <a:endParaRPr lang="en-US" sz="2400" dirty="0"/>
          </a:p>
        </p:txBody>
      </p:sp>
      <p:pic>
        <p:nvPicPr>
          <p:cNvPr id="3" name="Picture 2"/>
          <p:cNvPicPr>
            <a:picLocks noChangeAspect="1"/>
          </p:cNvPicPr>
          <p:nvPr/>
        </p:nvPicPr>
        <p:blipFill rotWithShape="1">
          <a:blip r:embed="rId3"/>
          <a:srcRect b="14797"/>
          <a:stretch/>
        </p:blipFill>
        <p:spPr>
          <a:xfrm>
            <a:off x="2459263" y="1690689"/>
            <a:ext cx="4525947" cy="4252912"/>
          </a:xfrm>
          <a:prstGeom prst="rect">
            <a:avLst/>
          </a:prstGeom>
        </p:spPr>
      </p:pic>
      <p:pic>
        <p:nvPicPr>
          <p:cNvPr id="10" name="Picture 9"/>
          <p:cNvPicPr>
            <a:picLocks noChangeAspect="1"/>
          </p:cNvPicPr>
          <p:nvPr/>
        </p:nvPicPr>
        <p:blipFill>
          <a:blip r:embed="rId4"/>
          <a:stretch>
            <a:fillRect/>
          </a:stretch>
        </p:blipFill>
        <p:spPr>
          <a:xfrm>
            <a:off x="6985210" y="1690688"/>
            <a:ext cx="5174875" cy="3817967"/>
          </a:xfrm>
          <a:prstGeom prst="rect">
            <a:avLst/>
          </a:prstGeom>
        </p:spPr>
      </p:pic>
    </p:spTree>
    <p:extLst>
      <p:ext uri="{BB962C8B-B14F-4D97-AF65-F5344CB8AC3E}">
        <p14:creationId xmlns:p14="http://schemas.microsoft.com/office/powerpoint/2010/main" val="3811048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Billion Dollar </a:t>
            </a:r>
            <a:r>
              <a:rPr lang="en-US" dirty="0" err="1" smtClean="0"/>
              <a:t>Wx</a:t>
            </a:r>
            <a:r>
              <a:rPr lang="en-US" dirty="0" smtClean="0"/>
              <a:t> and </a:t>
            </a:r>
            <a:r>
              <a:rPr lang="en-US" dirty="0" err="1" smtClean="0"/>
              <a:t>Cx</a:t>
            </a:r>
            <a:r>
              <a:rPr lang="en-US" dirty="0"/>
              <a:t> Disasters</a:t>
            </a:r>
            <a:br>
              <a:rPr lang="en-US" dirty="0"/>
            </a:br>
            <a:r>
              <a:rPr lang="en-US" sz="2400" dirty="0">
                <a:hlinkClick r:id="rId2"/>
              </a:rPr>
              <a:t>https://www.ncdc.noaa.gov/billions</a:t>
            </a:r>
            <a:r>
              <a:rPr lang="en-US" sz="2400" dirty="0" smtClean="0">
                <a:hlinkClick r:id="rId2"/>
              </a:rPr>
              <a:t>/</a:t>
            </a:r>
            <a:r>
              <a:rPr lang="en-US" sz="2400" dirty="0" smtClean="0"/>
              <a:t> </a:t>
            </a:r>
            <a:endParaRPr lang="en-US" sz="2400" dirty="0"/>
          </a:p>
        </p:txBody>
      </p:sp>
      <p:pic>
        <p:nvPicPr>
          <p:cNvPr id="12" name="Content Placeholder 1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280011" y="1797690"/>
            <a:ext cx="6033567" cy="3620431"/>
          </a:xfrm>
          <a:prstGeom prst="rect">
            <a:avLst/>
          </a:prstGeom>
          <a:noFill/>
          <a:ln>
            <a:noFill/>
          </a:ln>
        </p:spPr>
      </p:pic>
      <p:pic>
        <p:nvPicPr>
          <p:cNvPr id="2" name="Picture 1"/>
          <p:cNvPicPr>
            <a:picLocks noChangeAspect="1"/>
          </p:cNvPicPr>
          <p:nvPr/>
        </p:nvPicPr>
        <p:blipFill>
          <a:blip r:embed="rId4"/>
          <a:stretch>
            <a:fillRect/>
          </a:stretch>
        </p:blipFill>
        <p:spPr>
          <a:xfrm>
            <a:off x="6313579" y="1690688"/>
            <a:ext cx="5360493" cy="4912468"/>
          </a:xfrm>
          <a:prstGeom prst="rect">
            <a:avLst/>
          </a:prstGeom>
        </p:spPr>
      </p:pic>
      <p:sp>
        <p:nvSpPr>
          <p:cNvPr id="3" name="TextBox 2"/>
          <p:cNvSpPr txBox="1"/>
          <p:nvPr/>
        </p:nvSpPr>
        <p:spPr>
          <a:xfrm>
            <a:off x="1082883" y="5917602"/>
            <a:ext cx="4968668" cy="369332"/>
          </a:xfrm>
          <a:prstGeom prst="rect">
            <a:avLst/>
          </a:prstGeom>
          <a:noFill/>
        </p:spPr>
        <p:txBody>
          <a:bodyPr wrap="none" rtlCol="0">
            <a:spAutoFit/>
          </a:bodyPr>
          <a:lstStyle/>
          <a:p>
            <a:r>
              <a:rPr lang="en-US" dirty="0" smtClean="0"/>
              <a:t>Subdivide by hazard and by state (not shown) </a:t>
            </a:r>
            <a:r>
              <a:rPr lang="en-US" dirty="0" smtClean="0">
                <a:sym typeface="Wingdings" panose="05000000000000000000" pitchFamily="2" charset="2"/>
              </a:rPr>
              <a:t> </a:t>
            </a:r>
            <a:endParaRPr lang="en-US" dirty="0"/>
          </a:p>
        </p:txBody>
      </p:sp>
    </p:spTree>
    <p:extLst>
      <p:ext uri="{BB962C8B-B14F-4D97-AF65-F5344CB8AC3E}">
        <p14:creationId xmlns:p14="http://schemas.microsoft.com/office/powerpoint/2010/main" val="35217784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A Story</a:t>
            </a:r>
            <a:endParaRPr lang="en-US" dirty="0"/>
          </a:p>
        </p:txBody>
      </p:sp>
      <p:sp>
        <p:nvSpPr>
          <p:cNvPr id="6" name="Text Placeholder 5"/>
          <p:cNvSpPr>
            <a:spLocks noGrp="1"/>
          </p:cNvSpPr>
          <p:nvPr>
            <p:ph type="body" idx="1"/>
          </p:nvPr>
        </p:nvSpPr>
        <p:spPr/>
        <p:txBody>
          <a:bodyPr>
            <a:normAutofit fontScale="92500" lnSpcReduction="20000"/>
          </a:bodyPr>
          <a:lstStyle/>
          <a:p>
            <a:r>
              <a:rPr lang="en-US" dirty="0">
                <a:solidFill>
                  <a:schemeClr val="tx1">
                    <a:lumMod val="75000"/>
                    <a:lumOff val="25000"/>
                  </a:schemeClr>
                </a:solidFill>
              </a:rPr>
              <a:t>that has little to do with climate change, </a:t>
            </a:r>
            <a:endParaRPr lang="en-US" dirty="0" smtClean="0">
              <a:solidFill>
                <a:schemeClr val="tx1">
                  <a:lumMod val="75000"/>
                  <a:lumOff val="25000"/>
                </a:schemeClr>
              </a:solidFill>
            </a:endParaRPr>
          </a:p>
          <a:p>
            <a:r>
              <a:rPr lang="en-US" dirty="0" smtClean="0">
                <a:solidFill>
                  <a:schemeClr val="tx1">
                    <a:lumMod val="75000"/>
                    <a:lumOff val="25000"/>
                  </a:schemeClr>
                </a:solidFill>
              </a:rPr>
              <a:t>little </a:t>
            </a:r>
            <a:r>
              <a:rPr lang="en-US" dirty="0">
                <a:solidFill>
                  <a:schemeClr val="tx1">
                    <a:lumMod val="75000"/>
                    <a:lumOff val="25000"/>
                  </a:schemeClr>
                </a:solidFill>
              </a:rPr>
              <a:t>to do with </a:t>
            </a:r>
            <a:r>
              <a:rPr lang="en-US" dirty="0" smtClean="0">
                <a:solidFill>
                  <a:schemeClr val="tx1">
                    <a:lumMod val="75000"/>
                    <a:lumOff val="25000"/>
                  </a:schemeClr>
                </a:solidFill>
              </a:rPr>
              <a:t>today,</a:t>
            </a:r>
          </a:p>
          <a:p>
            <a:r>
              <a:rPr lang="en-US" dirty="0" smtClean="0">
                <a:solidFill>
                  <a:schemeClr val="tx1">
                    <a:lumMod val="75000"/>
                    <a:lumOff val="25000"/>
                  </a:schemeClr>
                </a:solidFill>
              </a:rPr>
              <a:t>little to do with Asheville, </a:t>
            </a:r>
          </a:p>
          <a:p>
            <a:r>
              <a:rPr lang="en-US" dirty="0" smtClean="0">
                <a:solidFill>
                  <a:schemeClr val="tx1">
                    <a:lumMod val="75000"/>
                    <a:lumOff val="25000"/>
                  </a:schemeClr>
                </a:solidFill>
              </a:rPr>
              <a:t>and also, </a:t>
            </a:r>
            <a:r>
              <a:rPr lang="en-US" dirty="0">
                <a:solidFill>
                  <a:schemeClr val="tx1">
                    <a:lumMod val="75000"/>
                    <a:lumOff val="25000"/>
                  </a:schemeClr>
                </a:solidFill>
              </a:rPr>
              <a:t>everything to do with </a:t>
            </a:r>
            <a:r>
              <a:rPr lang="en-US" dirty="0" smtClean="0">
                <a:solidFill>
                  <a:schemeClr val="tx1">
                    <a:lumMod val="75000"/>
                    <a:lumOff val="25000"/>
                  </a:schemeClr>
                </a:solidFill>
              </a:rPr>
              <a:t>all three</a:t>
            </a:r>
            <a:endParaRPr lang="en-US" dirty="0">
              <a:solidFill>
                <a:schemeClr val="tx1">
                  <a:lumMod val="75000"/>
                  <a:lumOff val="25000"/>
                </a:schemeClr>
              </a:solidFill>
            </a:endParaRPr>
          </a:p>
        </p:txBody>
      </p:sp>
    </p:spTree>
    <p:extLst>
      <p:ext uri="{BB962C8B-B14F-4D97-AF65-F5344CB8AC3E}">
        <p14:creationId xmlns:p14="http://schemas.microsoft.com/office/powerpoint/2010/main" val="23323238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 from Oklahoma …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738" y="2213221"/>
            <a:ext cx="6014720" cy="338328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2644" y="2265037"/>
            <a:ext cx="2711910" cy="3383280"/>
          </a:xfrm>
          <a:prstGeom prst="rect">
            <a:avLst/>
          </a:prstGeom>
        </p:spPr>
      </p:pic>
      <p:sp>
        <p:nvSpPr>
          <p:cNvPr id="6" name="TextBox 5"/>
          <p:cNvSpPr txBox="1"/>
          <p:nvPr/>
        </p:nvSpPr>
        <p:spPr>
          <a:xfrm>
            <a:off x="3637635" y="1321356"/>
            <a:ext cx="4916731" cy="400110"/>
          </a:xfrm>
          <a:prstGeom prst="rect">
            <a:avLst/>
          </a:prstGeom>
          <a:noFill/>
        </p:spPr>
        <p:txBody>
          <a:bodyPr wrap="none" rtlCol="0">
            <a:spAutoFit/>
          </a:bodyPr>
          <a:lstStyle/>
          <a:p>
            <a:r>
              <a:rPr lang="en-US" sz="2000" b="1" dirty="0" smtClean="0"/>
              <a:t>… you may know part of our climate history</a:t>
            </a:r>
            <a:endParaRPr lang="en-US" sz="20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6444" y="2265037"/>
            <a:ext cx="2186754" cy="3383280"/>
          </a:xfrm>
          <a:prstGeom prst="rect">
            <a:avLst/>
          </a:prstGeom>
        </p:spPr>
      </p:pic>
    </p:spTree>
    <p:extLst>
      <p:ext uri="{BB962C8B-B14F-4D97-AF65-F5344CB8AC3E}">
        <p14:creationId xmlns:p14="http://schemas.microsoft.com/office/powerpoint/2010/main" val="20549181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31078" y="517088"/>
            <a:ext cx="3798522" cy="5936434"/>
          </a:xfrm>
        </p:spPr>
      </p:pic>
    </p:spTree>
    <p:extLst>
      <p:ext uri="{BB962C8B-B14F-4D97-AF65-F5344CB8AC3E}">
        <p14:creationId xmlns:p14="http://schemas.microsoft.com/office/powerpoint/2010/main" val="346551645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Drought Decade</a:t>
            </a:r>
            <a:br>
              <a:rPr lang="en-US" dirty="0" smtClean="0"/>
            </a:br>
            <a:r>
              <a:rPr lang="en-US" sz="4000" dirty="0" smtClean="0"/>
              <a:t>Palmer Hydrologic Drought Index: OKCD2</a:t>
            </a:r>
            <a:endParaRPr lang="en-US"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0481" b="1"/>
          <a:stretch/>
        </p:blipFill>
        <p:spPr bwMode="auto">
          <a:xfrm>
            <a:off x="279401" y="2136424"/>
            <a:ext cx="11717528" cy="4060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3537692" y="4840217"/>
            <a:ext cx="1763816" cy="1233162"/>
            <a:chOff x="3537692" y="4840217"/>
            <a:chExt cx="1763816" cy="1233162"/>
          </a:xfrm>
        </p:grpSpPr>
        <p:sp>
          <p:nvSpPr>
            <p:cNvPr id="4" name="Left Brace 3"/>
            <p:cNvSpPr/>
            <p:nvPr/>
          </p:nvSpPr>
          <p:spPr>
            <a:xfrm rot="16200000">
              <a:off x="4102608" y="4736585"/>
              <a:ext cx="633984" cy="841248"/>
            </a:xfrm>
            <a:prstGeom prst="leftBrace">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3537692" y="5704047"/>
              <a:ext cx="1763816" cy="369332"/>
            </a:xfrm>
            <a:prstGeom prst="rect">
              <a:avLst/>
            </a:prstGeom>
            <a:noFill/>
          </p:spPr>
          <p:txBody>
            <a:bodyPr wrap="none" rtlCol="0">
              <a:spAutoFit/>
            </a:bodyPr>
            <a:lstStyle/>
            <a:p>
              <a:r>
                <a:rPr lang="en-US" b="1" dirty="0" smtClean="0"/>
                <a:t>The “Dust Bowl”</a:t>
              </a:r>
              <a:endParaRPr lang="en-US" b="1" dirty="0"/>
            </a:p>
          </p:txBody>
        </p:sp>
      </p:grpSp>
      <p:grpSp>
        <p:nvGrpSpPr>
          <p:cNvPr id="11" name="Group 10"/>
          <p:cNvGrpSpPr/>
          <p:nvPr/>
        </p:nvGrpSpPr>
        <p:grpSpPr>
          <a:xfrm>
            <a:off x="5606507" y="5474201"/>
            <a:ext cx="1149674" cy="1180741"/>
            <a:chOff x="5606507" y="5474201"/>
            <a:chExt cx="1149674" cy="1180741"/>
          </a:xfrm>
        </p:grpSpPr>
        <p:sp>
          <p:nvSpPr>
            <p:cNvPr id="6" name="Left Brace 5"/>
            <p:cNvSpPr/>
            <p:nvPr/>
          </p:nvSpPr>
          <p:spPr>
            <a:xfrm rot="16200000">
              <a:off x="5864352" y="5370569"/>
              <a:ext cx="633984" cy="841248"/>
            </a:xfrm>
            <a:prstGeom prst="leftBrace">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5606507" y="6285610"/>
              <a:ext cx="1149674" cy="369332"/>
            </a:xfrm>
            <a:prstGeom prst="rect">
              <a:avLst/>
            </a:prstGeom>
            <a:noFill/>
          </p:spPr>
          <p:txBody>
            <a:bodyPr wrap="none" rtlCol="0">
              <a:spAutoFit/>
            </a:bodyPr>
            <a:lstStyle/>
            <a:p>
              <a:r>
                <a:rPr lang="en-US" b="1" dirty="0" smtClean="0"/>
                <a:t>The 1950s</a:t>
              </a:r>
              <a:endParaRPr lang="en-US" b="1" dirty="0"/>
            </a:p>
          </p:txBody>
        </p:sp>
      </p:grpSp>
    </p:spTree>
    <p:extLst>
      <p:ext uri="{BB962C8B-B14F-4D97-AF65-F5344CB8AC3E}">
        <p14:creationId xmlns:p14="http://schemas.microsoft.com/office/powerpoint/2010/main" val="220626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0" fill="hold"/>
                                        <p:tgtEl>
                                          <p:spTgt spid="8"/>
                                        </p:tgtEl>
                                        <p:attrNameLst>
                                          <p:attrName>ppt_x</p:attrName>
                                        </p:attrNameLst>
                                      </p:cBhvr>
                                      <p:tavLst>
                                        <p:tav tm="0">
                                          <p:val>
                                            <p:strVal val="1+#ppt_w/2"/>
                                          </p:val>
                                        </p:tav>
                                        <p:tav tm="100000">
                                          <p:val>
                                            <p:strVal val="#ppt_x"/>
                                          </p:val>
                                        </p:tav>
                                      </p:tavLst>
                                    </p:anim>
                                    <p:anim calcmode="lin" valueType="num">
                                      <p:cBhvr additive="base">
                                        <p:cTn id="8" dur="5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smtClean="0"/>
              <a:t>The complex model of what you’ll need to know while “doing something” about climate change</a:t>
            </a:r>
            <a:endParaRPr lang="en-US" sz="4800" dirty="0"/>
          </a:p>
        </p:txBody>
      </p:sp>
      <p:sp>
        <p:nvSpPr>
          <p:cNvPr id="4" name="Oval 3"/>
          <p:cNvSpPr/>
          <p:nvPr/>
        </p:nvSpPr>
        <p:spPr>
          <a:xfrm>
            <a:off x="787651" y="1858518"/>
            <a:ext cx="5762501" cy="4480560"/>
          </a:xfrm>
          <a:prstGeom prst="ellipse">
            <a:avLst/>
          </a:prstGeom>
          <a:solidFill>
            <a:schemeClr val="accent6">
              <a:lumMod val="75000"/>
            </a:schemeClr>
          </a:solidFill>
          <a:ln w="76200"/>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6000" b="1" dirty="0" smtClean="0"/>
              <a:t>The Water Cycle</a:t>
            </a:r>
            <a:endParaRPr lang="en-US" sz="6600" b="1" dirty="0"/>
          </a:p>
        </p:txBody>
      </p:sp>
      <p:sp>
        <p:nvSpPr>
          <p:cNvPr id="5" name="Oval 4"/>
          <p:cNvSpPr/>
          <p:nvPr/>
        </p:nvSpPr>
        <p:spPr>
          <a:xfrm>
            <a:off x="5673469" y="1858518"/>
            <a:ext cx="6150231" cy="4480560"/>
          </a:xfrm>
          <a:prstGeom prst="ellipse">
            <a:avLst/>
          </a:prstGeom>
          <a:solidFill>
            <a:schemeClr val="accent2"/>
          </a:solidFill>
          <a:ln w="76200">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6000" b="1" dirty="0" smtClean="0"/>
              <a:t>Vulnerability</a:t>
            </a:r>
            <a:endParaRPr lang="en-US" sz="1800" b="1" dirty="0"/>
          </a:p>
        </p:txBody>
      </p:sp>
      <p:sp>
        <p:nvSpPr>
          <p:cNvPr id="6" name="Oval 5"/>
          <p:cNvSpPr/>
          <p:nvPr/>
        </p:nvSpPr>
        <p:spPr>
          <a:xfrm>
            <a:off x="4562946" y="4825497"/>
            <a:ext cx="2639933" cy="1915536"/>
          </a:xfrm>
          <a:prstGeom prst="ellipse">
            <a:avLst/>
          </a:prstGeom>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Other things</a:t>
            </a:r>
          </a:p>
          <a:p>
            <a:pPr algn="ctr"/>
            <a:r>
              <a:rPr lang="en-US" sz="2400" b="1" dirty="0" smtClean="0"/>
              <a:t>that make us specialists</a:t>
            </a:r>
            <a:endParaRPr lang="en-US" sz="2400" b="1" dirty="0"/>
          </a:p>
        </p:txBody>
      </p:sp>
    </p:spTree>
    <p:extLst>
      <p:ext uri="{BB962C8B-B14F-4D97-AF65-F5344CB8AC3E}">
        <p14:creationId xmlns:p14="http://schemas.microsoft.com/office/powerpoint/2010/main" val="51796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However … </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9098" y="1974319"/>
            <a:ext cx="5873804" cy="3931920"/>
          </a:xfrm>
          <a:prstGeom prst="rect">
            <a:avLst/>
          </a:prstGeom>
        </p:spPr>
      </p:pic>
      <p:sp>
        <p:nvSpPr>
          <p:cNvPr id="2" name="Freeform 1"/>
          <p:cNvSpPr/>
          <p:nvPr/>
        </p:nvSpPr>
        <p:spPr>
          <a:xfrm>
            <a:off x="838200" y="1358153"/>
            <a:ext cx="10394577" cy="3630706"/>
          </a:xfrm>
          <a:custGeom>
            <a:avLst/>
            <a:gdLst>
              <a:gd name="connsiteX0" fmla="*/ 0 w 10394577"/>
              <a:gd name="connsiteY0" fmla="*/ 3576917 h 3630706"/>
              <a:gd name="connsiteX1" fmla="*/ 53788 w 10394577"/>
              <a:gd name="connsiteY1" fmla="*/ 3496235 h 3630706"/>
              <a:gd name="connsiteX2" fmla="*/ 94130 w 10394577"/>
              <a:gd name="connsiteY2" fmla="*/ 3442447 h 3630706"/>
              <a:gd name="connsiteX3" fmla="*/ 161365 w 10394577"/>
              <a:gd name="connsiteY3" fmla="*/ 3321423 h 3630706"/>
              <a:gd name="connsiteX4" fmla="*/ 268941 w 10394577"/>
              <a:gd name="connsiteY4" fmla="*/ 2985247 h 3630706"/>
              <a:gd name="connsiteX5" fmla="*/ 349624 w 10394577"/>
              <a:gd name="connsiteY5" fmla="*/ 2823882 h 3630706"/>
              <a:gd name="connsiteX6" fmla="*/ 389965 w 10394577"/>
              <a:gd name="connsiteY6" fmla="*/ 2783541 h 3630706"/>
              <a:gd name="connsiteX7" fmla="*/ 443753 w 10394577"/>
              <a:gd name="connsiteY7" fmla="*/ 2662517 h 3630706"/>
              <a:gd name="connsiteX8" fmla="*/ 484094 w 10394577"/>
              <a:gd name="connsiteY8" fmla="*/ 2622176 h 3630706"/>
              <a:gd name="connsiteX9" fmla="*/ 510988 w 10394577"/>
              <a:gd name="connsiteY9" fmla="*/ 2568388 h 3630706"/>
              <a:gd name="connsiteX10" fmla="*/ 537882 w 10394577"/>
              <a:gd name="connsiteY10" fmla="*/ 2528047 h 3630706"/>
              <a:gd name="connsiteX11" fmla="*/ 551330 w 10394577"/>
              <a:gd name="connsiteY11" fmla="*/ 2608729 h 3630706"/>
              <a:gd name="connsiteX12" fmla="*/ 564777 w 10394577"/>
              <a:gd name="connsiteY12" fmla="*/ 2675964 h 3630706"/>
              <a:gd name="connsiteX13" fmla="*/ 578224 w 10394577"/>
              <a:gd name="connsiteY13" fmla="*/ 2770094 h 3630706"/>
              <a:gd name="connsiteX14" fmla="*/ 605118 w 10394577"/>
              <a:gd name="connsiteY14" fmla="*/ 2931459 h 3630706"/>
              <a:gd name="connsiteX15" fmla="*/ 632012 w 10394577"/>
              <a:gd name="connsiteY15" fmla="*/ 3065929 h 3630706"/>
              <a:gd name="connsiteX16" fmla="*/ 658906 w 10394577"/>
              <a:gd name="connsiteY16" fmla="*/ 3146612 h 3630706"/>
              <a:gd name="connsiteX17" fmla="*/ 699247 w 10394577"/>
              <a:gd name="connsiteY17" fmla="*/ 3173506 h 3630706"/>
              <a:gd name="connsiteX18" fmla="*/ 820271 w 10394577"/>
              <a:gd name="connsiteY18" fmla="*/ 3146612 h 3630706"/>
              <a:gd name="connsiteX19" fmla="*/ 860612 w 10394577"/>
              <a:gd name="connsiteY19" fmla="*/ 3119717 h 3630706"/>
              <a:gd name="connsiteX20" fmla="*/ 1008530 w 10394577"/>
              <a:gd name="connsiteY20" fmla="*/ 2985247 h 3630706"/>
              <a:gd name="connsiteX21" fmla="*/ 1250577 w 10394577"/>
              <a:gd name="connsiteY21" fmla="*/ 2662517 h 3630706"/>
              <a:gd name="connsiteX22" fmla="*/ 1304365 w 10394577"/>
              <a:gd name="connsiteY22" fmla="*/ 2528047 h 3630706"/>
              <a:gd name="connsiteX23" fmla="*/ 1371600 w 10394577"/>
              <a:gd name="connsiteY23" fmla="*/ 2393576 h 3630706"/>
              <a:gd name="connsiteX24" fmla="*/ 1411941 w 10394577"/>
              <a:gd name="connsiteY24" fmla="*/ 2286000 h 3630706"/>
              <a:gd name="connsiteX25" fmla="*/ 1492624 w 10394577"/>
              <a:gd name="connsiteY25" fmla="*/ 2124635 h 3630706"/>
              <a:gd name="connsiteX26" fmla="*/ 1546412 w 10394577"/>
              <a:gd name="connsiteY26" fmla="*/ 2030506 h 3630706"/>
              <a:gd name="connsiteX27" fmla="*/ 1613647 w 10394577"/>
              <a:gd name="connsiteY27" fmla="*/ 2245659 h 3630706"/>
              <a:gd name="connsiteX28" fmla="*/ 1627094 w 10394577"/>
              <a:gd name="connsiteY28" fmla="*/ 2339788 h 3630706"/>
              <a:gd name="connsiteX29" fmla="*/ 1667435 w 10394577"/>
              <a:gd name="connsiteY29" fmla="*/ 2474259 h 3630706"/>
              <a:gd name="connsiteX30" fmla="*/ 1721224 w 10394577"/>
              <a:gd name="connsiteY30" fmla="*/ 2729753 h 3630706"/>
              <a:gd name="connsiteX31" fmla="*/ 1734671 w 10394577"/>
              <a:gd name="connsiteY31" fmla="*/ 2837329 h 3630706"/>
              <a:gd name="connsiteX32" fmla="*/ 1748118 w 10394577"/>
              <a:gd name="connsiteY32" fmla="*/ 2971800 h 3630706"/>
              <a:gd name="connsiteX33" fmla="*/ 1801906 w 10394577"/>
              <a:gd name="connsiteY33" fmla="*/ 3213847 h 3630706"/>
              <a:gd name="connsiteX34" fmla="*/ 1855694 w 10394577"/>
              <a:gd name="connsiteY34" fmla="*/ 3442447 h 3630706"/>
              <a:gd name="connsiteX35" fmla="*/ 1882588 w 10394577"/>
              <a:gd name="connsiteY35" fmla="*/ 3523129 h 3630706"/>
              <a:gd name="connsiteX36" fmla="*/ 1949824 w 10394577"/>
              <a:gd name="connsiteY36" fmla="*/ 3603812 h 3630706"/>
              <a:gd name="connsiteX37" fmla="*/ 2017059 w 10394577"/>
              <a:gd name="connsiteY37" fmla="*/ 3630706 h 3630706"/>
              <a:gd name="connsiteX38" fmla="*/ 2205318 w 10394577"/>
              <a:gd name="connsiteY38" fmla="*/ 3576917 h 3630706"/>
              <a:gd name="connsiteX39" fmla="*/ 2286000 w 10394577"/>
              <a:gd name="connsiteY39" fmla="*/ 3496235 h 3630706"/>
              <a:gd name="connsiteX40" fmla="*/ 2380130 w 10394577"/>
              <a:gd name="connsiteY40" fmla="*/ 3375212 h 3630706"/>
              <a:gd name="connsiteX41" fmla="*/ 2514600 w 10394577"/>
              <a:gd name="connsiteY41" fmla="*/ 2971800 h 3630706"/>
              <a:gd name="connsiteX42" fmla="*/ 2541494 w 10394577"/>
              <a:gd name="connsiteY42" fmla="*/ 2662517 h 3630706"/>
              <a:gd name="connsiteX43" fmla="*/ 2568388 w 10394577"/>
              <a:gd name="connsiteY43" fmla="*/ 2407023 h 3630706"/>
              <a:gd name="connsiteX44" fmla="*/ 2595282 w 10394577"/>
              <a:gd name="connsiteY44" fmla="*/ 2608729 h 3630706"/>
              <a:gd name="connsiteX45" fmla="*/ 2622177 w 10394577"/>
              <a:gd name="connsiteY45" fmla="*/ 2716306 h 3630706"/>
              <a:gd name="connsiteX46" fmla="*/ 2649071 w 10394577"/>
              <a:gd name="connsiteY46" fmla="*/ 2918012 h 3630706"/>
              <a:gd name="connsiteX47" fmla="*/ 2675965 w 10394577"/>
              <a:gd name="connsiteY47" fmla="*/ 2998694 h 3630706"/>
              <a:gd name="connsiteX48" fmla="*/ 2743200 w 10394577"/>
              <a:gd name="connsiteY48" fmla="*/ 2918012 h 3630706"/>
              <a:gd name="connsiteX49" fmla="*/ 2823882 w 10394577"/>
              <a:gd name="connsiteY49" fmla="*/ 2702859 h 3630706"/>
              <a:gd name="connsiteX50" fmla="*/ 2891118 w 10394577"/>
              <a:gd name="connsiteY50" fmla="*/ 2568388 h 3630706"/>
              <a:gd name="connsiteX51" fmla="*/ 2918012 w 10394577"/>
              <a:gd name="connsiteY51" fmla="*/ 2393576 h 3630706"/>
              <a:gd name="connsiteX52" fmla="*/ 2971800 w 10394577"/>
              <a:gd name="connsiteY52" fmla="*/ 2232212 h 3630706"/>
              <a:gd name="connsiteX53" fmla="*/ 2985247 w 10394577"/>
              <a:gd name="connsiteY53" fmla="*/ 2070847 h 3630706"/>
              <a:gd name="connsiteX54" fmla="*/ 2998694 w 10394577"/>
              <a:gd name="connsiteY54" fmla="*/ 1936376 h 3630706"/>
              <a:gd name="connsiteX55" fmla="*/ 2971800 w 10394577"/>
              <a:gd name="connsiteY55" fmla="*/ 2245659 h 3630706"/>
              <a:gd name="connsiteX56" fmla="*/ 2998694 w 10394577"/>
              <a:gd name="connsiteY56" fmla="*/ 2729753 h 3630706"/>
              <a:gd name="connsiteX57" fmla="*/ 3065930 w 10394577"/>
              <a:gd name="connsiteY57" fmla="*/ 2944906 h 3630706"/>
              <a:gd name="connsiteX58" fmla="*/ 3092824 w 10394577"/>
              <a:gd name="connsiteY58" fmla="*/ 2998694 h 3630706"/>
              <a:gd name="connsiteX59" fmla="*/ 3146612 w 10394577"/>
              <a:gd name="connsiteY59" fmla="*/ 3012141 h 3630706"/>
              <a:gd name="connsiteX60" fmla="*/ 3227294 w 10394577"/>
              <a:gd name="connsiteY60" fmla="*/ 2904564 h 3630706"/>
              <a:gd name="connsiteX61" fmla="*/ 3267635 w 10394577"/>
              <a:gd name="connsiteY61" fmla="*/ 2823882 h 3630706"/>
              <a:gd name="connsiteX62" fmla="*/ 3321424 w 10394577"/>
              <a:gd name="connsiteY62" fmla="*/ 2743200 h 3630706"/>
              <a:gd name="connsiteX63" fmla="*/ 3388659 w 10394577"/>
              <a:gd name="connsiteY63" fmla="*/ 2501153 h 3630706"/>
              <a:gd name="connsiteX64" fmla="*/ 3361765 w 10394577"/>
              <a:gd name="connsiteY64" fmla="*/ 2030506 h 3630706"/>
              <a:gd name="connsiteX65" fmla="*/ 3348318 w 10394577"/>
              <a:gd name="connsiteY65" fmla="*/ 1976717 h 3630706"/>
              <a:gd name="connsiteX66" fmla="*/ 3361765 w 10394577"/>
              <a:gd name="connsiteY66" fmla="*/ 2097741 h 3630706"/>
              <a:gd name="connsiteX67" fmla="*/ 3375212 w 10394577"/>
              <a:gd name="connsiteY67" fmla="*/ 2164976 h 3630706"/>
              <a:gd name="connsiteX68" fmla="*/ 3388659 w 10394577"/>
              <a:gd name="connsiteY68" fmla="*/ 2245659 h 3630706"/>
              <a:gd name="connsiteX69" fmla="*/ 3442447 w 10394577"/>
              <a:gd name="connsiteY69" fmla="*/ 2433917 h 3630706"/>
              <a:gd name="connsiteX70" fmla="*/ 3482788 w 10394577"/>
              <a:gd name="connsiteY70" fmla="*/ 2474259 h 3630706"/>
              <a:gd name="connsiteX71" fmla="*/ 3523130 w 10394577"/>
              <a:gd name="connsiteY71" fmla="*/ 2541494 h 3630706"/>
              <a:gd name="connsiteX72" fmla="*/ 3590365 w 10394577"/>
              <a:gd name="connsiteY72" fmla="*/ 2622176 h 3630706"/>
              <a:gd name="connsiteX73" fmla="*/ 3657600 w 10394577"/>
              <a:gd name="connsiteY73" fmla="*/ 2729753 h 3630706"/>
              <a:gd name="connsiteX74" fmla="*/ 3832412 w 10394577"/>
              <a:gd name="connsiteY74" fmla="*/ 2877670 h 3630706"/>
              <a:gd name="connsiteX75" fmla="*/ 3939988 w 10394577"/>
              <a:gd name="connsiteY75" fmla="*/ 2971800 h 3630706"/>
              <a:gd name="connsiteX76" fmla="*/ 4061012 w 10394577"/>
              <a:gd name="connsiteY76" fmla="*/ 3065929 h 3630706"/>
              <a:gd name="connsiteX77" fmla="*/ 4249271 w 10394577"/>
              <a:gd name="connsiteY77" fmla="*/ 3173506 h 3630706"/>
              <a:gd name="connsiteX78" fmla="*/ 4289612 w 10394577"/>
              <a:gd name="connsiteY78" fmla="*/ 3186953 h 3630706"/>
              <a:gd name="connsiteX79" fmla="*/ 4383741 w 10394577"/>
              <a:gd name="connsiteY79" fmla="*/ 3173506 h 3630706"/>
              <a:gd name="connsiteX80" fmla="*/ 4424082 w 10394577"/>
              <a:gd name="connsiteY80" fmla="*/ 3119717 h 3630706"/>
              <a:gd name="connsiteX81" fmla="*/ 4464424 w 10394577"/>
              <a:gd name="connsiteY81" fmla="*/ 3079376 h 3630706"/>
              <a:gd name="connsiteX82" fmla="*/ 4545106 w 10394577"/>
              <a:gd name="connsiteY82" fmla="*/ 2931459 h 3630706"/>
              <a:gd name="connsiteX83" fmla="*/ 4625788 w 10394577"/>
              <a:gd name="connsiteY83" fmla="*/ 2743200 h 3630706"/>
              <a:gd name="connsiteX84" fmla="*/ 4666130 w 10394577"/>
              <a:gd name="connsiteY84" fmla="*/ 2649070 h 3630706"/>
              <a:gd name="connsiteX85" fmla="*/ 4719918 w 10394577"/>
              <a:gd name="connsiteY85" fmla="*/ 2420470 h 3630706"/>
              <a:gd name="connsiteX86" fmla="*/ 4746812 w 10394577"/>
              <a:gd name="connsiteY86" fmla="*/ 2312894 h 3630706"/>
              <a:gd name="connsiteX87" fmla="*/ 4787153 w 10394577"/>
              <a:gd name="connsiteY87" fmla="*/ 2232212 h 3630706"/>
              <a:gd name="connsiteX88" fmla="*/ 4840941 w 10394577"/>
              <a:gd name="connsiteY88" fmla="*/ 2057400 h 3630706"/>
              <a:gd name="connsiteX89" fmla="*/ 4867835 w 10394577"/>
              <a:gd name="connsiteY89" fmla="*/ 1963270 h 3630706"/>
              <a:gd name="connsiteX90" fmla="*/ 4894730 w 10394577"/>
              <a:gd name="connsiteY90" fmla="*/ 1936376 h 3630706"/>
              <a:gd name="connsiteX91" fmla="*/ 4921624 w 10394577"/>
              <a:gd name="connsiteY91" fmla="*/ 1896035 h 3630706"/>
              <a:gd name="connsiteX92" fmla="*/ 4961965 w 10394577"/>
              <a:gd name="connsiteY92" fmla="*/ 1922929 h 3630706"/>
              <a:gd name="connsiteX93" fmla="*/ 4988859 w 10394577"/>
              <a:gd name="connsiteY93" fmla="*/ 2043953 h 3630706"/>
              <a:gd name="connsiteX94" fmla="*/ 5015753 w 10394577"/>
              <a:gd name="connsiteY94" fmla="*/ 2151529 h 3630706"/>
              <a:gd name="connsiteX95" fmla="*/ 5109882 w 10394577"/>
              <a:gd name="connsiteY95" fmla="*/ 2433917 h 3630706"/>
              <a:gd name="connsiteX96" fmla="*/ 5271247 w 10394577"/>
              <a:gd name="connsiteY96" fmla="*/ 2810435 h 3630706"/>
              <a:gd name="connsiteX97" fmla="*/ 5419165 w 10394577"/>
              <a:gd name="connsiteY97" fmla="*/ 2998694 h 3630706"/>
              <a:gd name="connsiteX98" fmla="*/ 5486400 w 10394577"/>
              <a:gd name="connsiteY98" fmla="*/ 3012141 h 3630706"/>
              <a:gd name="connsiteX99" fmla="*/ 5593977 w 10394577"/>
              <a:gd name="connsiteY99" fmla="*/ 2971800 h 3630706"/>
              <a:gd name="connsiteX100" fmla="*/ 5715000 w 10394577"/>
              <a:gd name="connsiteY100" fmla="*/ 2783541 h 3630706"/>
              <a:gd name="connsiteX101" fmla="*/ 5903259 w 10394577"/>
              <a:gd name="connsiteY101" fmla="*/ 2514600 h 3630706"/>
              <a:gd name="connsiteX102" fmla="*/ 5983941 w 10394577"/>
              <a:gd name="connsiteY102" fmla="*/ 2272553 h 3630706"/>
              <a:gd name="connsiteX103" fmla="*/ 6091518 w 10394577"/>
              <a:gd name="connsiteY103" fmla="*/ 1963270 h 3630706"/>
              <a:gd name="connsiteX104" fmla="*/ 6131859 w 10394577"/>
              <a:gd name="connsiteY104" fmla="*/ 1828800 h 3630706"/>
              <a:gd name="connsiteX105" fmla="*/ 6145306 w 10394577"/>
              <a:gd name="connsiteY105" fmla="*/ 1788459 h 3630706"/>
              <a:gd name="connsiteX106" fmla="*/ 6185647 w 10394577"/>
              <a:gd name="connsiteY106" fmla="*/ 1761564 h 3630706"/>
              <a:gd name="connsiteX107" fmla="*/ 6212541 w 10394577"/>
              <a:gd name="connsiteY107" fmla="*/ 1721223 h 3630706"/>
              <a:gd name="connsiteX108" fmla="*/ 6320118 w 10394577"/>
              <a:gd name="connsiteY108" fmla="*/ 1694329 h 3630706"/>
              <a:gd name="connsiteX109" fmla="*/ 6400800 w 10394577"/>
              <a:gd name="connsiteY109" fmla="*/ 1707776 h 3630706"/>
              <a:gd name="connsiteX110" fmla="*/ 6441141 w 10394577"/>
              <a:gd name="connsiteY110" fmla="*/ 1761564 h 3630706"/>
              <a:gd name="connsiteX111" fmla="*/ 6562165 w 10394577"/>
              <a:gd name="connsiteY111" fmla="*/ 1922929 h 3630706"/>
              <a:gd name="connsiteX112" fmla="*/ 6656294 w 10394577"/>
              <a:gd name="connsiteY112" fmla="*/ 2043953 h 3630706"/>
              <a:gd name="connsiteX113" fmla="*/ 6858000 w 10394577"/>
              <a:gd name="connsiteY113" fmla="*/ 2380129 h 3630706"/>
              <a:gd name="connsiteX114" fmla="*/ 6938682 w 10394577"/>
              <a:gd name="connsiteY114" fmla="*/ 2541494 h 3630706"/>
              <a:gd name="connsiteX115" fmla="*/ 6979024 w 10394577"/>
              <a:gd name="connsiteY115" fmla="*/ 2662517 h 3630706"/>
              <a:gd name="connsiteX116" fmla="*/ 7113494 w 10394577"/>
              <a:gd name="connsiteY116" fmla="*/ 2837329 h 3630706"/>
              <a:gd name="connsiteX117" fmla="*/ 7355541 w 10394577"/>
              <a:gd name="connsiteY117" fmla="*/ 2756647 h 3630706"/>
              <a:gd name="connsiteX118" fmla="*/ 7812741 w 10394577"/>
              <a:gd name="connsiteY118" fmla="*/ 2057400 h 3630706"/>
              <a:gd name="connsiteX119" fmla="*/ 7879977 w 10394577"/>
              <a:gd name="connsiteY119" fmla="*/ 1922929 h 3630706"/>
              <a:gd name="connsiteX120" fmla="*/ 8068235 w 10394577"/>
              <a:gd name="connsiteY120" fmla="*/ 1519517 h 3630706"/>
              <a:gd name="connsiteX121" fmla="*/ 8189259 w 10394577"/>
              <a:gd name="connsiteY121" fmla="*/ 1398494 h 3630706"/>
              <a:gd name="connsiteX122" fmla="*/ 8229600 w 10394577"/>
              <a:gd name="connsiteY122" fmla="*/ 1385047 h 3630706"/>
              <a:gd name="connsiteX123" fmla="*/ 8296835 w 10394577"/>
              <a:gd name="connsiteY123" fmla="*/ 1398494 h 3630706"/>
              <a:gd name="connsiteX124" fmla="*/ 8337177 w 10394577"/>
              <a:gd name="connsiteY124" fmla="*/ 1438835 h 3630706"/>
              <a:gd name="connsiteX125" fmla="*/ 8431306 w 10394577"/>
              <a:gd name="connsiteY125" fmla="*/ 1586753 h 3630706"/>
              <a:gd name="connsiteX126" fmla="*/ 8565777 w 10394577"/>
              <a:gd name="connsiteY126" fmla="*/ 1734670 h 3630706"/>
              <a:gd name="connsiteX127" fmla="*/ 8619565 w 10394577"/>
              <a:gd name="connsiteY127" fmla="*/ 1761564 h 3630706"/>
              <a:gd name="connsiteX128" fmla="*/ 8686800 w 10394577"/>
              <a:gd name="connsiteY128" fmla="*/ 1748117 h 3630706"/>
              <a:gd name="connsiteX129" fmla="*/ 8727141 w 10394577"/>
              <a:gd name="connsiteY129" fmla="*/ 1707776 h 3630706"/>
              <a:gd name="connsiteX130" fmla="*/ 8780930 w 10394577"/>
              <a:gd name="connsiteY130" fmla="*/ 1559859 h 3630706"/>
              <a:gd name="connsiteX131" fmla="*/ 8821271 w 10394577"/>
              <a:gd name="connsiteY131" fmla="*/ 1479176 h 3630706"/>
              <a:gd name="connsiteX132" fmla="*/ 8875059 w 10394577"/>
              <a:gd name="connsiteY132" fmla="*/ 1250576 h 3630706"/>
              <a:gd name="connsiteX133" fmla="*/ 8915400 w 10394577"/>
              <a:gd name="connsiteY133" fmla="*/ 995082 h 3630706"/>
              <a:gd name="connsiteX134" fmla="*/ 8942294 w 10394577"/>
              <a:gd name="connsiteY134" fmla="*/ 954741 h 3630706"/>
              <a:gd name="connsiteX135" fmla="*/ 9022977 w 10394577"/>
              <a:gd name="connsiteY135" fmla="*/ 1196788 h 3630706"/>
              <a:gd name="connsiteX136" fmla="*/ 9049871 w 10394577"/>
              <a:gd name="connsiteY136" fmla="*/ 1304364 h 3630706"/>
              <a:gd name="connsiteX137" fmla="*/ 9157447 w 10394577"/>
              <a:gd name="connsiteY137" fmla="*/ 1532964 h 3630706"/>
              <a:gd name="connsiteX138" fmla="*/ 9224682 w 10394577"/>
              <a:gd name="connsiteY138" fmla="*/ 1586753 h 3630706"/>
              <a:gd name="connsiteX139" fmla="*/ 9332259 w 10394577"/>
              <a:gd name="connsiteY139" fmla="*/ 1573306 h 3630706"/>
              <a:gd name="connsiteX140" fmla="*/ 9466730 w 10394577"/>
              <a:gd name="connsiteY140" fmla="*/ 1519517 h 3630706"/>
              <a:gd name="connsiteX141" fmla="*/ 9520518 w 10394577"/>
              <a:gd name="connsiteY141" fmla="*/ 1452282 h 3630706"/>
              <a:gd name="connsiteX142" fmla="*/ 9560859 w 10394577"/>
              <a:gd name="connsiteY142" fmla="*/ 1438835 h 3630706"/>
              <a:gd name="connsiteX143" fmla="*/ 9614647 w 10394577"/>
              <a:gd name="connsiteY143" fmla="*/ 1344706 h 3630706"/>
              <a:gd name="connsiteX144" fmla="*/ 9668435 w 10394577"/>
              <a:gd name="connsiteY144" fmla="*/ 1304364 h 3630706"/>
              <a:gd name="connsiteX145" fmla="*/ 9843247 w 10394577"/>
              <a:gd name="connsiteY145" fmla="*/ 1317812 h 3630706"/>
              <a:gd name="connsiteX146" fmla="*/ 9870141 w 10394577"/>
              <a:gd name="connsiteY146" fmla="*/ 1277470 h 3630706"/>
              <a:gd name="connsiteX147" fmla="*/ 10018059 w 10394577"/>
              <a:gd name="connsiteY147" fmla="*/ 1143000 h 3630706"/>
              <a:gd name="connsiteX148" fmla="*/ 10098741 w 10394577"/>
              <a:gd name="connsiteY148" fmla="*/ 995082 h 3630706"/>
              <a:gd name="connsiteX149" fmla="*/ 10139082 w 10394577"/>
              <a:gd name="connsiteY149" fmla="*/ 941294 h 3630706"/>
              <a:gd name="connsiteX150" fmla="*/ 10165977 w 10394577"/>
              <a:gd name="connsiteY150" fmla="*/ 887506 h 3630706"/>
              <a:gd name="connsiteX151" fmla="*/ 10206318 w 10394577"/>
              <a:gd name="connsiteY151" fmla="*/ 806823 h 3630706"/>
              <a:gd name="connsiteX152" fmla="*/ 10246659 w 10394577"/>
              <a:gd name="connsiteY152" fmla="*/ 779929 h 3630706"/>
              <a:gd name="connsiteX153" fmla="*/ 10300447 w 10394577"/>
              <a:gd name="connsiteY153" fmla="*/ 632012 h 3630706"/>
              <a:gd name="connsiteX154" fmla="*/ 10313894 w 10394577"/>
              <a:gd name="connsiteY154" fmla="*/ 510988 h 3630706"/>
              <a:gd name="connsiteX155" fmla="*/ 10327341 w 10394577"/>
              <a:gd name="connsiteY155" fmla="*/ 403412 h 3630706"/>
              <a:gd name="connsiteX156" fmla="*/ 10340788 w 10394577"/>
              <a:gd name="connsiteY156" fmla="*/ 268941 h 3630706"/>
              <a:gd name="connsiteX157" fmla="*/ 10367682 w 10394577"/>
              <a:gd name="connsiteY157" fmla="*/ 121023 h 3630706"/>
              <a:gd name="connsiteX158" fmla="*/ 10394577 w 10394577"/>
              <a:gd name="connsiteY158" fmla="*/ 40341 h 3630706"/>
              <a:gd name="connsiteX159" fmla="*/ 10381130 w 10394577"/>
              <a:gd name="connsiteY159" fmla="*/ 0 h 363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0394577" h="3630706">
                <a:moveTo>
                  <a:pt x="0" y="3576917"/>
                </a:moveTo>
                <a:cubicBezTo>
                  <a:pt x="17929" y="3550023"/>
                  <a:pt x="35252" y="3522715"/>
                  <a:pt x="53788" y="3496235"/>
                </a:cubicBezTo>
                <a:cubicBezTo>
                  <a:pt x="66640" y="3477875"/>
                  <a:pt x="83246" y="3462038"/>
                  <a:pt x="94130" y="3442447"/>
                </a:cubicBezTo>
                <a:cubicBezTo>
                  <a:pt x="182182" y="3283956"/>
                  <a:pt x="57485" y="3459932"/>
                  <a:pt x="161365" y="3321423"/>
                </a:cubicBezTo>
                <a:cubicBezTo>
                  <a:pt x="196973" y="3161185"/>
                  <a:pt x="188393" y="3173193"/>
                  <a:pt x="268941" y="2985247"/>
                </a:cubicBezTo>
                <a:cubicBezTo>
                  <a:pt x="294370" y="2925911"/>
                  <a:pt x="311018" y="2875356"/>
                  <a:pt x="349624" y="2823882"/>
                </a:cubicBezTo>
                <a:cubicBezTo>
                  <a:pt x="361034" y="2808669"/>
                  <a:pt x="378912" y="2799016"/>
                  <a:pt x="389965" y="2783541"/>
                </a:cubicBezTo>
                <a:cubicBezTo>
                  <a:pt x="442913" y="2709414"/>
                  <a:pt x="391040" y="2746858"/>
                  <a:pt x="443753" y="2662517"/>
                </a:cubicBezTo>
                <a:cubicBezTo>
                  <a:pt x="453832" y="2646391"/>
                  <a:pt x="473041" y="2637651"/>
                  <a:pt x="484094" y="2622176"/>
                </a:cubicBezTo>
                <a:cubicBezTo>
                  <a:pt x="495745" y="2605864"/>
                  <a:pt x="501043" y="2585792"/>
                  <a:pt x="510988" y="2568388"/>
                </a:cubicBezTo>
                <a:cubicBezTo>
                  <a:pt x="519006" y="2554356"/>
                  <a:pt x="528917" y="2541494"/>
                  <a:pt x="537882" y="2528047"/>
                </a:cubicBezTo>
                <a:cubicBezTo>
                  <a:pt x="542365" y="2554941"/>
                  <a:pt x="546453" y="2581904"/>
                  <a:pt x="551330" y="2608729"/>
                </a:cubicBezTo>
                <a:cubicBezTo>
                  <a:pt x="555419" y="2631216"/>
                  <a:pt x="561020" y="2653419"/>
                  <a:pt x="564777" y="2675964"/>
                </a:cubicBezTo>
                <a:cubicBezTo>
                  <a:pt x="569988" y="2707228"/>
                  <a:pt x="573281" y="2738787"/>
                  <a:pt x="578224" y="2770094"/>
                </a:cubicBezTo>
                <a:cubicBezTo>
                  <a:pt x="586729" y="2823957"/>
                  <a:pt x="596153" y="2877671"/>
                  <a:pt x="605118" y="2931459"/>
                </a:cubicBezTo>
                <a:cubicBezTo>
                  <a:pt x="614205" y="2985981"/>
                  <a:pt x="616967" y="3015779"/>
                  <a:pt x="632012" y="3065929"/>
                </a:cubicBezTo>
                <a:cubicBezTo>
                  <a:pt x="640158" y="3093083"/>
                  <a:pt x="635318" y="3130887"/>
                  <a:pt x="658906" y="3146612"/>
                </a:cubicBezTo>
                <a:lnTo>
                  <a:pt x="699247" y="3173506"/>
                </a:lnTo>
                <a:cubicBezTo>
                  <a:pt x="739588" y="3164541"/>
                  <a:pt x="781066" y="3159680"/>
                  <a:pt x="820271" y="3146612"/>
                </a:cubicBezTo>
                <a:cubicBezTo>
                  <a:pt x="835603" y="3141501"/>
                  <a:pt x="847855" y="3129639"/>
                  <a:pt x="860612" y="3119717"/>
                </a:cubicBezTo>
                <a:cubicBezTo>
                  <a:pt x="912257" y="3079549"/>
                  <a:pt x="964873" y="3034361"/>
                  <a:pt x="1008530" y="2985247"/>
                </a:cubicBezTo>
                <a:cubicBezTo>
                  <a:pt x="1104747" y="2877003"/>
                  <a:pt x="1183954" y="2789707"/>
                  <a:pt x="1250577" y="2662517"/>
                </a:cubicBezTo>
                <a:cubicBezTo>
                  <a:pt x="1272978" y="2619752"/>
                  <a:pt x="1284554" y="2572071"/>
                  <a:pt x="1304365" y="2528047"/>
                </a:cubicBezTo>
                <a:cubicBezTo>
                  <a:pt x="1324930" y="2482347"/>
                  <a:pt x="1351247" y="2439371"/>
                  <a:pt x="1371600" y="2393576"/>
                </a:cubicBezTo>
                <a:cubicBezTo>
                  <a:pt x="1387154" y="2358580"/>
                  <a:pt x="1396225" y="2320924"/>
                  <a:pt x="1411941" y="2286000"/>
                </a:cubicBezTo>
                <a:cubicBezTo>
                  <a:pt x="1436619" y="2231160"/>
                  <a:pt x="1465730" y="2178423"/>
                  <a:pt x="1492624" y="2124635"/>
                </a:cubicBezTo>
                <a:cubicBezTo>
                  <a:pt x="1526746" y="2056391"/>
                  <a:pt x="1508398" y="2087527"/>
                  <a:pt x="1546412" y="2030506"/>
                </a:cubicBezTo>
                <a:cubicBezTo>
                  <a:pt x="1583665" y="2129848"/>
                  <a:pt x="1592971" y="2142279"/>
                  <a:pt x="1613647" y="2245659"/>
                </a:cubicBezTo>
                <a:cubicBezTo>
                  <a:pt x="1619863" y="2276738"/>
                  <a:pt x="1619835" y="2308936"/>
                  <a:pt x="1627094" y="2339788"/>
                </a:cubicBezTo>
                <a:cubicBezTo>
                  <a:pt x="1637812" y="2385341"/>
                  <a:pt x="1655525" y="2429003"/>
                  <a:pt x="1667435" y="2474259"/>
                </a:cubicBezTo>
                <a:cubicBezTo>
                  <a:pt x="1678155" y="2514994"/>
                  <a:pt x="1715086" y="2692928"/>
                  <a:pt x="1721224" y="2729753"/>
                </a:cubicBezTo>
                <a:cubicBezTo>
                  <a:pt x="1727165" y="2765399"/>
                  <a:pt x="1730680" y="2801412"/>
                  <a:pt x="1734671" y="2837329"/>
                </a:cubicBezTo>
                <a:cubicBezTo>
                  <a:pt x="1739646" y="2882101"/>
                  <a:pt x="1740199" y="2927454"/>
                  <a:pt x="1748118" y="2971800"/>
                </a:cubicBezTo>
                <a:cubicBezTo>
                  <a:pt x="1762647" y="3053163"/>
                  <a:pt x="1792779" y="3131702"/>
                  <a:pt x="1801906" y="3213847"/>
                </a:cubicBezTo>
                <a:cubicBezTo>
                  <a:pt x="1820826" y="3384131"/>
                  <a:pt x="1799927" y="3286299"/>
                  <a:pt x="1855694" y="3442447"/>
                </a:cubicBezTo>
                <a:cubicBezTo>
                  <a:pt x="1865229" y="3469144"/>
                  <a:pt x="1871074" y="3497224"/>
                  <a:pt x="1882588" y="3523129"/>
                </a:cubicBezTo>
                <a:cubicBezTo>
                  <a:pt x="1892597" y="3545649"/>
                  <a:pt x="1930337" y="3591632"/>
                  <a:pt x="1949824" y="3603812"/>
                </a:cubicBezTo>
                <a:cubicBezTo>
                  <a:pt x="1970293" y="3616605"/>
                  <a:pt x="1994647" y="3621741"/>
                  <a:pt x="2017059" y="3630706"/>
                </a:cubicBezTo>
                <a:cubicBezTo>
                  <a:pt x="2079812" y="3612776"/>
                  <a:pt x="2146944" y="3606104"/>
                  <a:pt x="2205318" y="3576917"/>
                </a:cubicBezTo>
                <a:cubicBezTo>
                  <a:pt x="2239336" y="3559908"/>
                  <a:pt x="2261090" y="3524977"/>
                  <a:pt x="2286000" y="3496235"/>
                </a:cubicBezTo>
                <a:cubicBezTo>
                  <a:pt x="2319471" y="3457614"/>
                  <a:pt x="2356650" y="3420606"/>
                  <a:pt x="2380130" y="3375212"/>
                </a:cubicBezTo>
                <a:cubicBezTo>
                  <a:pt x="2481667" y="3178908"/>
                  <a:pt x="2479667" y="3146466"/>
                  <a:pt x="2514600" y="2971800"/>
                </a:cubicBezTo>
                <a:cubicBezTo>
                  <a:pt x="2523565" y="2868706"/>
                  <a:pt x="2534610" y="2765771"/>
                  <a:pt x="2541494" y="2662517"/>
                </a:cubicBezTo>
                <a:cubicBezTo>
                  <a:pt x="2556170" y="2442371"/>
                  <a:pt x="2538598" y="2526184"/>
                  <a:pt x="2568388" y="2407023"/>
                </a:cubicBezTo>
                <a:cubicBezTo>
                  <a:pt x="2571660" y="2433201"/>
                  <a:pt x="2589096" y="2577800"/>
                  <a:pt x="2595282" y="2608729"/>
                </a:cubicBezTo>
                <a:cubicBezTo>
                  <a:pt x="2602531" y="2644974"/>
                  <a:pt x="2613212" y="2680447"/>
                  <a:pt x="2622177" y="2716306"/>
                </a:cubicBezTo>
                <a:cubicBezTo>
                  <a:pt x="2626654" y="2756598"/>
                  <a:pt x="2636999" y="2869725"/>
                  <a:pt x="2649071" y="2918012"/>
                </a:cubicBezTo>
                <a:cubicBezTo>
                  <a:pt x="2655947" y="2945514"/>
                  <a:pt x="2675965" y="2998694"/>
                  <a:pt x="2675965" y="2998694"/>
                </a:cubicBezTo>
                <a:cubicBezTo>
                  <a:pt x="2698377" y="2971800"/>
                  <a:pt x="2727544" y="2949324"/>
                  <a:pt x="2743200" y="2918012"/>
                </a:cubicBezTo>
                <a:cubicBezTo>
                  <a:pt x="2777454" y="2849504"/>
                  <a:pt x="2789628" y="2771367"/>
                  <a:pt x="2823882" y="2702859"/>
                </a:cubicBezTo>
                <a:lnTo>
                  <a:pt x="2891118" y="2568388"/>
                </a:lnTo>
                <a:cubicBezTo>
                  <a:pt x="2900083" y="2510117"/>
                  <a:pt x="2904253" y="2450904"/>
                  <a:pt x="2918012" y="2393576"/>
                </a:cubicBezTo>
                <a:cubicBezTo>
                  <a:pt x="2931244" y="2338444"/>
                  <a:pt x="2960236" y="2287718"/>
                  <a:pt x="2971800" y="2232212"/>
                </a:cubicBezTo>
                <a:cubicBezTo>
                  <a:pt x="2982808" y="2179372"/>
                  <a:pt x="2980360" y="2124600"/>
                  <a:pt x="2985247" y="2070847"/>
                </a:cubicBezTo>
                <a:cubicBezTo>
                  <a:pt x="2989325" y="2025985"/>
                  <a:pt x="2998694" y="1891329"/>
                  <a:pt x="2998694" y="1936376"/>
                </a:cubicBezTo>
                <a:cubicBezTo>
                  <a:pt x="2998694" y="2018070"/>
                  <a:pt x="2981653" y="2156980"/>
                  <a:pt x="2971800" y="2245659"/>
                </a:cubicBezTo>
                <a:cubicBezTo>
                  <a:pt x="2980765" y="2407024"/>
                  <a:pt x="2988176" y="2568482"/>
                  <a:pt x="2998694" y="2729753"/>
                </a:cubicBezTo>
                <a:cubicBezTo>
                  <a:pt x="3010193" y="2906077"/>
                  <a:pt x="2990859" y="2819788"/>
                  <a:pt x="3065930" y="2944906"/>
                </a:cubicBezTo>
                <a:cubicBezTo>
                  <a:pt x="3076243" y="2962095"/>
                  <a:pt x="3077425" y="2985861"/>
                  <a:pt x="3092824" y="2998694"/>
                </a:cubicBezTo>
                <a:cubicBezTo>
                  <a:pt x="3107022" y="3010525"/>
                  <a:pt x="3128683" y="3007659"/>
                  <a:pt x="3146612" y="3012141"/>
                </a:cubicBezTo>
                <a:cubicBezTo>
                  <a:pt x="3173506" y="2976282"/>
                  <a:pt x="3203055" y="2942269"/>
                  <a:pt x="3227294" y="2904564"/>
                </a:cubicBezTo>
                <a:cubicBezTo>
                  <a:pt x="3243554" y="2879271"/>
                  <a:pt x="3252484" y="2849854"/>
                  <a:pt x="3267635" y="2823882"/>
                </a:cubicBezTo>
                <a:cubicBezTo>
                  <a:pt x="3283922" y="2795962"/>
                  <a:pt x="3303494" y="2770094"/>
                  <a:pt x="3321424" y="2743200"/>
                </a:cubicBezTo>
                <a:cubicBezTo>
                  <a:pt x="3383834" y="2555969"/>
                  <a:pt x="3365891" y="2637761"/>
                  <a:pt x="3388659" y="2501153"/>
                </a:cubicBezTo>
                <a:cubicBezTo>
                  <a:pt x="3383350" y="2363116"/>
                  <a:pt x="3384716" y="2179690"/>
                  <a:pt x="3361765" y="2030506"/>
                </a:cubicBezTo>
                <a:cubicBezTo>
                  <a:pt x="3358955" y="2012239"/>
                  <a:pt x="3352800" y="1994647"/>
                  <a:pt x="3348318" y="1976717"/>
                </a:cubicBezTo>
                <a:cubicBezTo>
                  <a:pt x="3352800" y="2017058"/>
                  <a:pt x="3356025" y="2057559"/>
                  <a:pt x="3361765" y="2097741"/>
                </a:cubicBezTo>
                <a:cubicBezTo>
                  <a:pt x="3364997" y="2120367"/>
                  <a:pt x="3371124" y="2142489"/>
                  <a:pt x="3375212" y="2164976"/>
                </a:cubicBezTo>
                <a:cubicBezTo>
                  <a:pt x="3380089" y="2191802"/>
                  <a:pt x="3383312" y="2218923"/>
                  <a:pt x="3388659" y="2245659"/>
                </a:cubicBezTo>
                <a:cubicBezTo>
                  <a:pt x="3396921" y="2286970"/>
                  <a:pt x="3414147" y="2388636"/>
                  <a:pt x="3442447" y="2433917"/>
                </a:cubicBezTo>
                <a:cubicBezTo>
                  <a:pt x="3452526" y="2450044"/>
                  <a:pt x="3471378" y="2459045"/>
                  <a:pt x="3482788" y="2474259"/>
                </a:cubicBezTo>
                <a:cubicBezTo>
                  <a:pt x="3498470" y="2495168"/>
                  <a:pt x="3507757" y="2520357"/>
                  <a:pt x="3523130" y="2541494"/>
                </a:cubicBezTo>
                <a:cubicBezTo>
                  <a:pt x="3543721" y="2569806"/>
                  <a:pt x="3570017" y="2593689"/>
                  <a:pt x="3590365" y="2622176"/>
                </a:cubicBezTo>
                <a:cubicBezTo>
                  <a:pt x="3614943" y="2656586"/>
                  <a:pt x="3630934" y="2696934"/>
                  <a:pt x="3657600" y="2729753"/>
                </a:cubicBezTo>
                <a:cubicBezTo>
                  <a:pt x="3799401" y="2904277"/>
                  <a:pt x="3713578" y="2786259"/>
                  <a:pt x="3832412" y="2877670"/>
                </a:cubicBezTo>
                <a:cubicBezTo>
                  <a:pt x="3870179" y="2906722"/>
                  <a:pt x="3903207" y="2941510"/>
                  <a:pt x="3939988" y="2971800"/>
                </a:cubicBezTo>
                <a:cubicBezTo>
                  <a:pt x="3979439" y="3004289"/>
                  <a:pt x="4019259" y="3036457"/>
                  <a:pt x="4061012" y="3065929"/>
                </a:cubicBezTo>
                <a:cubicBezTo>
                  <a:pt x="4117501" y="3105803"/>
                  <a:pt x="4185225" y="3145041"/>
                  <a:pt x="4249271" y="3173506"/>
                </a:cubicBezTo>
                <a:cubicBezTo>
                  <a:pt x="4262224" y="3179263"/>
                  <a:pt x="4276165" y="3182471"/>
                  <a:pt x="4289612" y="3186953"/>
                </a:cubicBezTo>
                <a:cubicBezTo>
                  <a:pt x="4320988" y="3182471"/>
                  <a:pt x="4355392" y="3187681"/>
                  <a:pt x="4383741" y="3173506"/>
                </a:cubicBezTo>
                <a:cubicBezTo>
                  <a:pt x="4403787" y="3163483"/>
                  <a:pt x="4409496" y="3136733"/>
                  <a:pt x="4424082" y="3119717"/>
                </a:cubicBezTo>
                <a:cubicBezTo>
                  <a:pt x="4436458" y="3105278"/>
                  <a:pt x="4453014" y="3094590"/>
                  <a:pt x="4464424" y="3079376"/>
                </a:cubicBezTo>
                <a:cubicBezTo>
                  <a:pt x="4498101" y="3034474"/>
                  <a:pt x="4518540" y="2980163"/>
                  <a:pt x="4545106" y="2931459"/>
                </a:cubicBezTo>
                <a:cubicBezTo>
                  <a:pt x="4631719" y="2772667"/>
                  <a:pt x="4537493" y="2978652"/>
                  <a:pt x="4625788" y="2743200"/>
                </a:cubicBezTo>
                <a:cubicBezTo>
                  <a:pt x="4637774" y="2711237"/>
                  <a:pt x="4655335" y="2681455"/>
                  <a:pt x="4666130" y="2649070"/>
                </a:cubicBezTo>
                <a:cubicBezTo>
                  <a:pt x="4679759" y="2608183"/>
                  <a:pt x="4711043" y="2458191"/>
                  <a:pt x="4719918" y="2420470"/>
                </a:cubicBezTo>
                <a:cubicBezTo>
                  <a:pt x="4728384" y="2384490"/>
                  <a:pt x="4734380" y="2347703"/>
                  <a:pt x="4746812" y="2312894"/>
                </a:cubicBezTo>
                <a:cubicBezTo>
                  <a:pt x="4756925" y="2284577"/>
                  <a:pt x="4773706" y="2259106"/>
                  <a:pt x="4787153" y="2232212"/>
                </a:cubicBezTo>
                <a:cubicBezTo>
                  <a:pt x="4811237" y="2063621"/>
                  <a:pt x="4780368" y="2208832"/>
                  <a:pt x="4840941" y="2057400"/>
                </a:cubicBezTo>
                <a:cubicBezTo>
                  <a:pt x="4847973" y="2039820"/>
                  <a:pt x="4856101" y="1982827"/>
                  <a:pt x="4867835" y="1963270"/>
                </a:cubicBezTo>
                <a:cubicBezTo>
                  <a:pt x="4874358" y="1952399"/>
                  <a:pt x="4886810" y="1946276"/>
                  <a:pt x="4894730" y="1936376"/>
                </a:cubicBezTo>
                <a:cubicBezTo>
                  <a:pt x="4904826" y="1923756"/>
                  <a:pt x="4912659" y="1909482"/>
                  <a:pt x="4921624" y="1896035"/>
                </a:cubicBezTo>
                <a:cubicBezTo>
                  <a:pt x="4935071" y="1905000"/>
                  <a:pt x="4951869" y="1910309"/>
                  <a:pt x="4961965" y="1922929"/>
                </a:cubicBezTo>
                <a:cubicBezTo>
                  <a:pt x="4975931" y="1940387"/>
                  <a:pt x="4988668" y="2043060"/>
                  <a:pt x="4988859" y="2043953"/>
                </a:cubicBezTo>
                <a:cubicBezTo>
                  <a:pt x="4996604" y="2080095"/>
                  <a:pt x="5005860" y="2115915"/>
                  <a:pt x="5015753" y="2151529"/>
                </a:cubicBezTo>
                <a:cubicBezTo>
                  <a:pt x="5072473" y="2355722"/>
                  <a:pt x="5038640" y="2220192"/>
                  <a:pt x="5109882" y="2433917"/>
                </a:cubicBezTo>
                <a:cubicBezTo>
                  <a:pt x="5179084" y="2641522"/>
                  <a:pt x="5123630" y="2552105"/>
                  <a:pt x="5271247" y="2810435"/>
                </a:cubicBezTo>
                <a:cubicBezTo>
                  <a:pt x="5296743" y="2855053"/>
                  <a:pt x="5361254" y="2987112"/>
                  <a:pt x="5419165" y="2998694"/>
                </a:cubicBezTo>
                <a:lnTo>
                  <a:pt x="5486400" y="3012141"/>
                </a:lnTo>
                <a:cubicBezTo>
                  <a:pt x="5522259" y="2998694"/>
                  <a:pt x="5562112" y="2993044"/>
                  <a:pt x="5593977" y="2971800"/>
                </a:cubicBezTo>
                <a:cubicBezTo>
                  <a:pt x="5636935" y="2943161"/>
                  <a:pt x="5697594" y="2809651"/>
                  <a:pt x="5715000" y="2783541"/>
                </a:cubicBezTo>
                <a:cubicBezTo>
                  <a:pt x="5787216" y="2675217"/>
                  <a:pt x="5847781" y="2638358"/>
                  <a:pt x="5903259" y="2514600"/>
                </a:cubicBezTo>
                <a:cubicBezTo>
                  <a:pt x="5938048" y="2436994"/>
                  <a:pt x="5953411" y="2351931"/>
                  <a:pt x="5983941" y="2272553"/>
                </a:cubicBezTo>
                <a:cubicBezTo>
                  <a:pt x="6067976" y="2054063"/>
                  <a:pt x="6033237" y="2157540"/>
                  <a:pt x="6091518" y="1963270"/>
                </a:cubicBezTo>
                <a:cubicBezTo>
                  <a:pt x="6115973" y="1792086"/>
                  <a:pt x="6082936" y="1926645"/>
                  <a:pt x="6131859" y="1828800"/>
                </a:cubicBezTo>
                <a:cubicBezTo>
                  <a:pt x="6138198" y="1816122"/>
                  <a:pt x="6136451" y="1799527"/>
                  <a:pt x="6145306" y="1788459"/>
                </a:cubicBezTo>
                <a:cubicBezTo>
                  <a:pt x="6155402" y="1775839"/>
                  <a:pt x="6172200" y="1770529"/>
                  <a:pt x="6185647" y="1761564"/>
                </a:cubicBezTo>
                <a:cubicBezTo>
                  <a:pt x="6194612" y="1748117"/>
                  <a:pt x="6198086" y="1728451"/>
                  <a:pt x="6212541" y="1721223"/>
                </a:cubicBezTo>
                <a:cubicBezTo>
                  <a:pt x="6245601" y="1704693"/>
                  <a:pt x="6320118" y="1694329"/>
                  <a:pt x="6320118" y="1694329"/>
                </a:cubicBezTo>
                <a:cubicBezTo>
                  <a:pt x="6347012" y="1698811"/>
                  <a:pt x="6376966" y="1694535"/>
                  <a:pt x="6400800" y="1707776"/>
                </a:cubicBezTo>
                <a:cubicBezTo>
                  <a:pt x="6420391" y="1718660"/>
                  <a:pt x="6426383" y="1744698"/>
                  <a:pt x="6441141" y="1761564"/>
                </a:cubicBezTo>
                <a:cubicBezTo>
                  <a:pt x="6600882" y="1944125"/>
                  <a:pt x="6354663" y="1628967"/>
                  <a:pt x="6562165" y="1922929"/>
                </a:cubicBezTo>
                <a:cubicBezTo>
                  <a:pt x="6591637" y="1964682"/>
                  <a:pt x="6626986" y="2002085"/>
                  <a:pt x="6656294" y="2043953"/>
                </a:cubicBezTo>
                <a:cubicBezTo>
                  <a:pt x="6717314" y="2131125"/>
                  <a:pt x="6810363" y="2291660"/>
                  <a:pt x="6858000" y="2380129"/>
                </a:cubicBezTo>
                <a:cubicBezTo>
                  <a:pt x="6886511" y="2433078"/>
                  <a:pt x="6914993" y="2486219"/>
                  <a:pt x="6938682" y="2541494"/>
                </a:cubicBezTo>
                <a:cubicBezTo>
                  <a:pt x="6955433" y="2580579"/>
                  <a:pt x="6960007" y="2624483"/>
                  <a:pt x="6979024" y="2662517"/>
                </a:cubicBezTo>
                <a:cubicBezTo>
                  <a:pt x="7026399" y="2757267"/>
                  <a:pt x="7050197" y="2774032"/>
                  <a:pt x="7113494" y="2837329"/>
                </a:cubicBezTo>
                <a:cubicBezTo>
                  <a:pt x="7194176" y="2810435"/>
                  <a:pt x="7286841" y="2806779"/>
                  <a:pt x="7355541" y="2756647"/>
                </a:cubicBezTo>
                <a:cubicBezTo>
                  <a:pt x="7615139" y="2567211"/>
                  <a:pt x="7676697" y="2336289"/>
                  <a:pt x="7812741" y="2057400"/>
                </a:cubicBezTo>
                <a:cubicBezTo>
                  <a:pt x="7834712" y="2012359"/>
                  <a:pt x="7862851" y="1970026"/>
                  <a:pt x="7879977" y="1922929"/>
                </a:cubicBezTo>
                <a:cubicBezTo>
                  <a:pt x="7929115" y="1787799"/>
                  <a:pt x="7978192" y="1632069"/>
                  <a:pt x="8068235" y="1519517"/>
                </a:cubicBezTo>
                <a:cubicBezTo>
                  <a:pt x="8114851" y="1461248"/>
                  <a:pt x="8124714" y="1438834"/>
                  <a:pt x="8189259" y="1398494"/>
                </a:cubicBezTo>
                <a:cubicBezTo>
                  <a:pt x="8201279" y="1390982"/>
                  <a:pt x="8216153" y="1389529"/>
                  <a:pt x="8229600" y="1385047"/>
                </a:cubicBezTo>
                <a:cubicBezTo>
                  <a:pt x="8252012" y="1389529"/>
                  <a:pt x="8276392" y="1388273"/>
                  <a:pt x="8296835" y="1398494"/>
                </a:cubicBezTo>
                <a:cubicBezTo>
                  <a:pt x="8313845" y="1406999"/>
                  <a:pt x="8326123" y="1423360"/>
                  <a:pt x="8337177" y="1438835"/>
                </a:cubicBezTo>
                <a:cubicBezTo>
                  <a:pt x="8371146" y="1486392"/>
                  <a:pt x="8396240" y="1539999"/>
                  <a:pt x="8431306" y="1586753"/>
                </a:cubicBezTo>
                <a:cubicBezTo>
                  <a:pt x="8493797" y="1670075"/>
                  <a:pt x="8491948" y="1688527"/>
                  <a:pt x="8565777" y="1734670"/>
                </a:cubicBezTo>
                <a:cubicBezTo>
                  <a:pt x="8582776" y="1745294"/>
                  <a:pt x="8601636" y="1752599"/>
                  <a:pt x="8619565" y="1761564"/>
                </a:cubicBezTo>
                <a:cubicBezTo>
                  <a:pt x="8641977" y="1757082"/>
                  <a:pt x="8666357" y="1758338"/>
                  <a:pt x="8686800" y="1748117"/>
                </a:cubicBezTo>
                <a:cubicBezTo>
                  <a:pt x="8703809" y="1739612"/>
                  <a:pt x="8717062" y="1723902"/>
                  <a:pt x="8727141" y="1707776"/>
                </a:cubicBezTo>
                <a:cubicBezTo>
                  <a:pt x="8744509" y="1679987"/>
                  <a:pt x="8769954" y="1586200"/>
                  <a:pt x="8780930" y="1559859"/>
                </a:cubicBezTo>
                <a:cubicBezTo>
                  <a:pt x="8792495" y="1532103"/>
                  <a:pt x="8807824" y="1506070"/>
                  <a:pt x="8821271" y="1479176"/>
                </a:cubicBezTo>
                <a:cubicBezTo>
                  <a:pt x="8863682" y="1139889"/>
                  <a:pt x="8795415" y="1628887"/>
                  <a:pt x="8875059" y="1250576"/>
                </a:cubicBezTo>
                <a:cubicBezTo>
                  <a:pt x="8911036" y="1079683"/>
                  <a:pt x="8861837" y="1155771"/>
                  <a:pt x="8915400" y="995082"/>
                </a:cubicBezTo>
                <a:cubicBezTo>
                  <a:pt x="8920511" y="979750"/>
                  <a:pt x="8933329" y="968188"/>
                  <a:pt x="8942294" y="954741"/>
                </a:cubicBezTo>
                <a:cubicBezTo>
                  <a:pt x="8969188" y="1035423"/>
                  <a:pt x="9002350" y="1114281"/>
                  <a:pt x="9022977" y="1196788"/>
                </a:cubicBezTo>
                <a:cubicBezTo>
                  <a:pt x="9031942" y="1232647"/>
                  <a:pt x="9036144" y="1270045"/>
                  <a:pt x="9049871" y="1304364"/>
                </a:cubicBezTo>
                <a:cubicBezTo>
                  <a:pt x="9081148" y="1382556"/>
                  <a:pt x="9119785" y="1457639"/>
                  <a:pt x="9157447" y="1532964"/>
                </a:cubicBezTo>
                <a:cubicBezTo>
                  <a:pt x="9181777" y="1581624"/>
                  <a:pt x="9178153" y="1571243"/>
                  <a:pt x="9224682" y="1586753"/>
                </a:cubicBezTo>
                <a:cubicBezTo>
                  <a:pt x="9260541" y="1582271"/>
                  <a:pt x="9296923" y="1580878"/>
                  <a:pt x="9332259" y="1573306"/>
                </a:cubicBezTo>
                <a:cubicBezTo>
                  <a:pt x="9390418" y="1560843"/>
                  <a:pt x="9416959" y="1544403"/>
                  <a:pt x="9466730" y="1519517"/>
                </a:cubicBezTo>
                <a:cubicBezTo>
                  <a:pt x="9484659" y="1497105"/>
                  <a:pt x="9498727" y="1470960"/>
                  <a:pt x="9520518" y="1452282"/>
                </a:cubicBezTo>
                <a:cubicBezTo>
                  <a:pt x="9531280" y="1443057"/>
                  <a:pt x="9549791" y="1447690"/>
                  <a:pt x="9560859" y="1438835"/>
                </a:cubicBezTo>
                <a:cubicBezTo>
                  <a:pt x="9588823" y="1416464"/>
                  <a:pt x="9592990" y="1369972"/>
                  <a:pt x="9614647" y="1344706"/>
                </a:cubicBezTo>
                <a:cubicBezTo>
                  <a:pt x="9629232" y="1327690"/>
                  <a:pt x="9650506" y="1317811"/>
                  <a:pt x="9668435" y="1304364"/>
                </a:cubicBezTo>
                <a:cubicBezTo>
                  <a:pt x="9798185" y="1336802"/>
                  <a:pt x="9739767" y="1338508"/>
                  <a:pt x="9843247" y="1317812"/>
                </a:cubicBezTo>
                <a:cubicBezTo>
                  <a:pt x="9852212" y="1304365"/>
                  <a:pt x="9858713" y="1288898"/>
                  <a:pt x="9870141" y="1277470"/>
                </a:cubicBezTo>
                <a:cubicBezTo>
                  <a:pt x="9978121" y="1169490"/>
                  <a:pt x="9902446" y="1284306"/>
                  <a:pt x="10018059" y="1143000"/>
                </a:cubicBezTo>
                <a:cubicBezTo>
                  <a:pt x="10051976" y="1101546"/>
                  <a:pt x="10071899" y="1039819"/>
                  <a:pt x="10098741" y="995082"/>
                </a:cubicBezTo>
                <a:cubicBezTo>
                  <a:pt x="10110272" y="975864"/>
                  <a:pt x="10127204" y="960299"/>
                  <a:pt x="10139082" y="941294"/>
                </a:cubicBezTo>
                <a:cubicBezTo>
                  <a:pt x="10149706" y="924295"/>
                  <a:pt x="10158080" y="905931"/>
                  <a:pt x="10165977" y="887506"/>
                </a:cubicBezTo>
                <a:cubicBezTo>
                  <a:pt x="10182383" y="849226"/>
                  <a:pt x="10174014" y="839127"/>
                  <a:pt x="10206318" y="806823"/>
                </a:cubicBezTo>
                <a:cubicBezTo>
                  <a:pt x="10217746" y="795395"/>
                  <a:pt x="10233212" y="788894"/>
                  <a:pt x="10246659" y="779929"/>
                </a:cubicBezTo>
                <a:cubicBezTo>
                  <a:pt x="10260562" y="745171"/>
                  <a:pt x="10293542" y="666539"/>
                  <a:pt x="10300447" y="632012"/>
                </a:cubicBezTo>
                <a:cubicBezTo>
                  <a:pt x="10308407" y="592211"/>
                  <a:pt x="10309151" y="551300"/>
                  <a:pt x="10313894" y="510988"/>
                </a:cubicBezTo>
                <a:cubicBezTo>
                  <a:pt x="10318116" y="475098"/>
                  <a:pt x="10323350" y="439329"/>
                  <a:pt x="10327341" y="403412"/>
                </a:cubicBezTo>
                <a:cubicBezTo>
                  <a:pt x="10332316" y="358640"/>
                  <a:pt x="10335525" y="313680"/>
                  <a:pt x="10340788" y="268941"/>
                </a:cubicBezTo>
                <a:cubicBezTo>
                  <a:pt x="10347508" y="211817"/>
                  <a:pt x="10351994" y="173314"/>
                  <a:pt x="10367682" y="121023"/>
                </a:cubicBezTo>
                <a:cubicBezTo>
                  <a:pt x="10375828" y="93870"/>
                  <a:pt x="10394577" y="40341"/>
                  <a:pt x="10394577" y="40341"/>
                </a:cubicBezTo>
                <a:lnTo>
                  <a:pt x="10381130" y="0"/>
                </a:ln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6506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6"/>
            <a:ext cx="10515600" cy="1313550"/>
          </a:xfrm>
        </p:spPr>
        <p:txBody>
          <a:bodyPr>
            <a:normAutofit/>
          </a:bodyPr>
          <a:lstStyle/>
          <a:p>
            <a:r>
              <a:rPr lang="en-US" b="1" dirty="0" smtClean="0"/>
              <a:t>Thank you for your time. </a:t>
            </a:r>
            <a:r>
              <a:rPr lang="en-US" sz="4900" b="1" dirty="0" smtClean="0"/>
              <a:t>Do your best.</a:t>
            </a:r>
            <a:endParaRPr lang="en-US" sz="4900" b="1" dirty="0"/>
          </a:p>
        </p:txBody>
      </p:sp>
      <p:sp>
        <p:nvSpPr>
          <p:cNvPr id="7" name="TextBox 6"/>
          <p:cNvSpPr txBox="1"/>
          <p:nvPr/>
        </p:nvSpPr>
        <p:spPr>
          <a:xfrm>
            <a:off x="4476466" y="2376356"/>
            <a:ext cx="7515510" cy="3323987"/>
          </a:xfrm>
          <a:prstGeom prst="rect">
            <a:avLst/>
          </a:prstGeom>
          <a:noFill/>
        </p:spPr>
        <p:txBody>
          <a:bodyPr wrap="square" rtlCol="0">
            <a:spAutoFit/>
          </a:bodyPr>
          <a:lstStyle/>
          <a:p>
            <a:r>
              <a:rPr lang="en-US" sz="2800" b="1" dirty="0" smtClean="0"/>
              <a:t>Deke Arndt: Derek.Arndt@noaa.gov </a:t>
            </a:r>
          </a:p>
          <a:p>
            <a:endParaRPr lang="en-US" sz="1800" b="1" dirty="0"/>
          </a:p>
          <a:p>
            <a:r>
              <a:rPr lang="en-US" sz="2000" b="1" dirty="0" smtClean="0"/>
              <a:t>National Centers for Environmental Information: Asheville (Climate)</a:t>
            </a:r>
          </a:p>
          <a:p>
            <a:r>
              <a:rPr lang="en-US" sz="2000" b="1" dirty="0" smtClean="0">
                <a:hlinkClick r:id="rId2"/>
              </a:rPr>
              <a:t>https</a:t>
            </a:r>
            <a:r>
              <a:rPr lang="en-US" sz="2000" b="1" dirty="0">
                <a:hlinkClick r:id="rId2"/>
              </a:rPr>
              <a:t>://www.ncei.noaa.gov</a:t>
            </a:r>
            <a:endParaRPr lang="en-US" sz="2000" b="1" dirty="0"/>
          </a:p>
          <a:p>
            <a:r>
              <a:rPr lang="en-US" sz="2000" b="1" dirty="0">
                <a:hlinkClick r:id="rId3"/>
              </a:rPr>
              <a:t>http://www.facebook.com/NOAANCEIclimate</a:t>
            </a:r>
            <a:endParaRPr lang="en-US" sz="2000" b="1" dirty="0"/>
          </a:p>
          <a:p>
            <a:r>
              <a:rPr lang="en-US" sz="2000" b="1" dirty="0"/>
              <a:t>Twitter: @</a:t>
            </a:r>
            <a:r>
              <a:rPr lang="en-US" sz="2000" b="1" dirty="0" err="1"/>
              <a:t>NOAANCEIclimate</a:t>
            </a:r>
            <a:endParaRPr lang="en-US" sz="2000" b="1" dirty="0"/>
          </a:p>
          <a:p>
            <a:endParaRPr lang="en-US" sz="2800" b="1" dirty="0" smtClean="0"/>
          </a:p>
          <a:p>
            <a:r>
              <a:rPr lang="en-US" sz="2800" b="1" dirty="0" smtClean="0"/>
              <a:t> </a:t>
            </a:r>
          </a:p>
          <a:p>
            <a:r>
              <a:rPr lang="en-US" sz="2800" b="1" dirty="0" smtClean="0"/>
              <a:t> </a:t>
            </a:r>
            <a:endParaRPr lang="en-US" sz="2800" b="1" dirty="0"/>
          </a:p>
        </p:txBody>
      </p:sp>
      <p:pic>
        <p:nvPicPr>
          <p:cNvPr id="5" name="Content Placeholder 6"/>
          <p:cNvPicPr>
            <a:picLocks noGrp="1" noChangeAspect="1"/>
          </p:cNvPicPr>
          <p:nvPr>
            <p:ph idx="1"/>
          </p:nvPr>
        </p:nvPicPr>
        <p:blipFill rotWithShape="1">
          <a:blip r:embed="rId4">
            <a:extLst>
              <a:ext uri="{28A0092B-C50C-407E-A947-70E740481C1C}">
                <a14:useLocalDpi xmlns:a14="http://schemas.microsoft.com/office/drawing/2010/main" val="0"/>
              </a:ext>
            </a:extLst>
          </a:blip>
          <a:srcRect t="3965" b="4974"/>
          <a:stretch/>
        </p:blipFill>
        <p:spPr>
          <a:xfrm>
            <a:off x="838200" y="1972994"/>
            <a:ext cx="3481073" cy="4754880"/>
          </a:xfrm>
        </p:spPr>
      </p:pic>
      <p:sp>
        <p:nvSpPr>
          <p:cNvPr id="2" name="Right Arrow 1"/>
          <p:cNvSpPr/>
          <p:nvPr/>
        </p:nvSpPr>
        <p:spPr>
          <a:xfrm rot="2318110" flipH="1">
            <a:off x="3738871" y="5345703"/>
            <a:ext cx="678912" cy="425966"/>
          </a:xfrm>
          <a:prstGeom prst="rightArrow">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436062" y="5495505"/>
            <a:ext cx="3753913" cy="646331"/>
          </a:xfrm>
          <a:prstGeom prst="rect">
            <a:avLst/>
          </a:prstGeom>
          <a:noFill/>
        </p:spPr>
        <p:txBody>
          <a:bodyPr wrap="none" rtlCol="0">
            <a:spAutoFit/>
          </a:bodyPr>
          <a:lstStyle/>
          <a:p>
            <a:r>
              <a:rPr lang="en-US" sz="3600" b="1" dirty="0" smtClean="0"/>
              <a:t>Made in Asheville!</a:t>
            </a:r>
            <a:endParaRPr lang="en-US" sz="3600" b="1" dirty="0"/>
          </a:p>
        </p:txBody>
      </p:sp>
    </p:spTree>
    <p:extLst>
      <p:ext uri="{BB962C8B-B14F-4D97-AF65-F5344CB8AC3E}">
        <p14:creationId xmlns:p14="http://schemas.microsoft.com/office/powerpoint/2010/main" val="5268313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29467C"/>
                </a:solidFill>
                <a:latin typeface="Arial Narrow" panose="020B0606020202030204" pitchFamily="34" charset="0"/>
              </a:rPr>
              <a:t>References: State of the Climate</a:t>
            </a:r>
            <a:endParaRPr lang="en-US" sz="4800" b="1" dirty="0">
              <a:solidFill>
                <a:srgbClr val="29467C"/>
              </a:solidFill>
              <a:latin typeface="Arial Narrow" panose="020B0606020202030204" pitchFamily="34" charset="0"/>
            </a:endParaRPr>
          </a:p>
        </p:txBody>
      </p:sp>
      <p:sp>
        <p:nvSpPr>
          <p:cNvPr id="4" name="Content Placeholder 3"/>
          <p:cNvSpPr>
            <a:spLocks noGrp="1"/>
          </p:cNvSpPr>
          <p:nvPr>
            <p:ph sz="half" idx="1"/>
          </p:nvPr>
        </p:nvSpPr>
        <p:spPr>
          <a:xfrm>
            <a:off x="315884" y="1825625"/>
            <a:ext cx="5703916" cy="4351339"/>
          </a:xfrm>
        </p:spPr>
        <p:txBody>
          <a:bodyPr>
            <a:normAutofit fontScale="92500" lnSpcReduction="20000"/>
          </a:bodyPr>
          <a:lstStyle/>
          <a:p>
            <a:r>
              <a:rPr lang="en-US" dirty="0" smtClean="0"/>
              <a:t>BAMS State of the Climate (Annual, comprehensive):</a:t>
            </a:r>
          </a:p>
          <a:p>
            <a:pPr lvl="1"/>
            <a:r>
              <a:rPr lang="en-US" dirty="0">
                <a:hlinkClick r:id="rId2"/>
              </a:rPr>
              <a:t>https://</a:t>
            </a:r>
            <a:r>
              <a:rPr lang="en-US" dirty="0" smtClean="0">
                <a:hlinkClick r:id="rId2"/>
              </a:rPr>
              <a:t>www.ncdc.noaa.gov/bams</a:t>
            </a:r>
            <a:r>
              <a:rPr lang="en-US" dirty="0" smtClean="0"/>
              <a:t> </a:t>
            </a:r>
          </a:p>
          <a:p>
            <a:pPr lvl="1"/>
            <a:r>
              <a:rPr lang="en-US" dirty="0">
                <a:hlinkClick r:id="rId3"/>
              </a:rPr>
              <a:t>https://www.ametsoc.org/ams/index.cfm/publications/bulletin-of-the-american-meteorological-society-bams/state-of-the-climate</a:t>
            </a:r>
            <a:r>
              <a:rPr lang="en-US" dirty="0" smtClean="0">
                <a:hlinkClick r:id="rId3"/>
              </a:rPr>
              <a:t>/</a:t>
            </a:r>
            <a:r>
              <a:rPr lang="en-US" dirty="0" smtClean="0"/>
              <a:t> </a:t>
            </a:r>
          </a:p>
          <a:p>
            <a:r>
              <a:rPr lang="en-US" dirty="0" smtClean="0"/>
              <a:t>NOAA/NCEI State of the Climate (monthly, primarily meteorological and drought elements of climate):</a:t>
            </a:r>
          </a:p>
          <a:p>
            <a:pPr lvl="1"/>
            <a:r>
              <a:rPr lang="en-US" dirty="0" smtClean="0"/>
              <a:t>US: </a:t>
            </a:r>
            <a:r>
              <a:rPr lang="en-US" dirty="0" smtClean="0">
                <a:hlinkClick r:id="rId4"/>
              </a:rPr>
              <a:t>https://www.ncdc.noaa.gov/sotc/national</a:t>
            </a:r>
            <a:endParaRPr lang="en-US" dirty="0" smtClean="0"/>
          </a:p>
          <a:p>
            <a:pPr lvl="1"/>
            <a:r>
              <a:rPr lang="en-US" dirty="0" smtClean="0"/>
              <a:t>Global: </a:t>
            </a:r>
            <a:r>
              <a:rPr lang="en-US" dirty="0" smtClean="0">
                <a:hlinkClick r:id="rId5"/>
              </a:rPr>
              <a:t>https://www.ncdc.noaa.gov/sotc/global</a:t>
            </a:r>
            <a:r>
              <a:rPr lang="en-US" dirty="0" smtClean="0"/>
              <a:t> </a:t>
            </a:r>
          </a:p>
        </p:txBody>
      </p:sp>
      <p:sp>
        <p:nvSpPr>
          <p:cNvPr id="5" name="Content Placeholder 4"/>
          <p:cNvSpPr>
            <a:spLocks noGrp="1"/>
          </p:cNvSpPr>
          <p:nvPr>
            <p:ph sz="half" idx="2"/>
          </p:nvPr>
        </p:nvSpPr>
        <p:spPr/>
        <p:txBody>
          <a:bodyPr>
            <a:normAutofit fontScale="92500" lnSpcReduction="20000"/>
          </a:bodyPr>
          <a:lstStyle/>
          <a:p>
            <a:r>
              <a:rPr lang="en-US" dirty="0"/>
              <a:t>National Climate Assessment:</a:t>
            </a:r>
          </a:p>
          <a:p>
            <a:pPr lvl="1"/>
            <a:r>
              <a:rPr lang="en-US" dirty="0">
                <a:hlinkClick r:id="rId6"/>
              </a:rPr>
              <a:t>http://</a:t>
            </a:r>
            <a:r>
              <a:rPr lang="en-US" dirty="0" smtClean="0">
                <a:hlinkClick r:id="rId6"/>
              </a:rPr>
              <a:t>nca2014.globalchange.gov/report</a:t>
            </a:r>
            <a:endParaRPr lang="en-US" dirty="0" smtClean="0"/>
          </a:p>
          <a:p>
            <a:pPr lvl="1"/>
            <a:r>
              <a:rPr lang="en-US" dirty="0">
                <a:hlinkClick r:id="rId7"/>
              </a:rPr>
              <a:t>http://</a:t>
            </a:r>
            <a:r>
              <a:rPr lang="en-US" dirty="0" smtClean="0">
                <a:hlinkClick r:id="rId7"/>
              </a:rPr>
              <a:t>www.globalchange.gov/nca4</a:t>
            </a:r>
            <a:endParaRPr lang="en-US" dirty="0" smtClean="0"/>
          </a:p>
          <a:p>
            <a:pPr lvl="1"/>
            <a:r>
              <a:rPr lang="en-US" dirty="0">
                <a:hlinkClick r:id="rId8"/>
              </a:rPr>
              <a:t>https://</a:t>
            </a:r>
            <a:r>
              <a:rPr lang="en-US" dirty="0" smtClean="0">
                <a:hlinkClick r:id="rId8"/>
              </a:rPr>
              <a:t>science2017.globalchange.gov</a:t>
            </a:r>
            <a:r>
              <a:rPr lang="en-US" dirty="0"/>
              <a:t> </a:t>
            </a:r>
            <a:endParaRPr lang="en-US" dirty="0" smtClean="0"/>
          </a:p>
          <a:p>
            <a:r>
              <a:rPr lang="en-US" dirty="0" smtClean="0"/>
              <a:t>Indicators of Global Change: </a:t>
            </a:r>
          </a:p>
          <a:p>
            <a:pPr lvl="1"/>
            <a:r>
              <a:rPr lang="en-US" dirty="0" smtClean="0">
                <a:hlinkClick r:id="rId9"/>
              </a:rPr>
              <a:t>http</a:t>
            </a:r>
            <a:r>
              <a:rPr lang="en-US" dirty="0">
                <a:hlinkClick r:id="rId9"/>
              </a:rPr>
              <a:t>://www.globalchange.gov/browse/indicators</a:t>
            </a:r>
            <a:r>
              <a:rPr lang="en-US" dirty="0"/>
              <a:t> </a:t>
            </a:r>
          </a:p>
          <a:p>
            <a:pPr marL="457189" lvl="1" indent="0">
              <a:buNone/>
            </a:pPr>
            <a:r>
              <a:rPr lang="en-US" dirty="0" smtClean="0"/>
              <a:t> </a:t>
            </a:r>
            <a:endParaRPr lang="en-US" dirty="0"/>
          </a:p>
        </p:txBody>
      </p:sp>
    </p:spTree>
    <p:extLst>
      <p:ext uri="{BB962C8B-B14F-4D97-AF65-F5344CB8AC3E}">
        <p14:creationId xmlns:p14="http://schemas.microsoft.com/office/powerpoint/2010/main" val="127577552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29467C"/>
                </a:solidFill>
                <a:latin typeface="Arial Narrow" panose="020B0606020202030204" pitchFamily="34" charset="0"/>
              </a:rPr>
              <a:t>References: Climate &amp; Extreme Weather</a:t>
            </a:r>
            <a:endParaRPr lang="en-US" sz="4800" b="1" dirty="0">
              <a:solidFill>
                <a:srgbClr val="29467C"/>
              </a:solidFill>
              <a:latin typeface="Arial Narrow" panose="020B0606020202030204" pitchFamily="34" charset="0"/>
            </a:endParaRPr>
          </a:p>
        </p:txBody>
      </p:sp>
      <p:sp>
        <p:nvSpPr>
          <p:cNvPr id="4" name="Content Placeholder 3"/>
          <p:cNvSpPr>
            <a:spLocks noGrp="1"/>
          </p:cNvSpPr>
          <p:nvPr>
            <p:ph sz="half" idx="1"/>
          </p:nvPr>
        </p:nvSpPr>
        <p:spPr/>
        <p:txBody>
          <a:bodyPr>
            <a:normAutofit fontScale="85000" lnSpcReduction="20000"/>
          </a:bodyPr>
          <a:lstStyle/>
          <a:p>
            <a:r>
              <a:rPr lang="en-US" dirty="0" smtClean="0"/>
              <a:t>National Climate Assessment:</a:t>
            </a:r>
          </a:p>
          <a:p>
            <a:pPr lvl="1"/>
            <a:r>
              <a:rPr lang="en-US" dirty="0">
                <a:hlinkClick r:id="rId3"/>
              </a:rPr>
              <a:t>http://</a:t>
            </a:r>
            <a:r>
              <a:rPr lang="en-US" dirty="0" smtClean="0">
                <a:hlinkClick r:id="rId3"/>
              </a:rPr>
              <a:t>nca2014.globalchange.gov/report</a:t>
            </a:r>
            <a:r>
              <a:rPr lang="en-US" dirty="0" smtClean="0"/>
              <a:t> </a:t>
            </a:r>
            <a:endParaRPr lang="en-US" dirty="0" smtClean="0"/>
          </a:p>
          <a:p>
            <a:pPr lvl="1"/>
            <a:endParaRPr lang="en-US" dirty="0" smtClean="0"/>
          </a:p>
          <a:p>
            <a:r>
              <a:rPr lang="en-US" dirty="0" smtClean="0"/>
              <a:t>BAMS Explaining Extreme Events (event attribution):</a:t>
            </a:r>
          </a:p>
          <a:p>
            <a:pPr lvl="1"/>
            <a:r>
              <a:rPr lang="en-US" dirty="0">
                <a:hlinkClick r:id="rId4"/>
              </a:rPr>
              <a:t>https://www.ametsoc.org/ams/index.cfm/publications/bulletin-of-the-american-meteorological-society-bams/explaining-extreme-events-from-a-climate-perspective</a:t>
            </a:r>
            <a:r>
              <a:rPr lang="en-US" dirty="0" smtClean="0">
                <a:hlinkClick r:id="rId4"/>
              </a:rPr>
              <a:t>/</a:t>
            </a:r>
            <a:r>
              <a:rPr lang="en-US" dirty="0" smtClean="0"/>
              <a:t> </a:t>
            </a:r>
            <a:endParaRPr lang="en-US" dirty="0" smtClean="0"/>
          </a:p>
        </p:txBody>
      </p:sp>
      <p:sp>
        <p:nvSpPr>
          <p:cNvPr id="5" name="Content Placeholder 4"/>
          <p:cNvSpPr>
            <a:spLocks noGrp="1"/>
          </p:cNvSpPr>
          <p:nvPr>
            <p:ph sz="half" idx="2"/>
          </p:nvPr>
        </p:nvSpPr>
        <p:spPr>
          <a:xfrm>
            <a:off x="6172200" y="1825625"/>
            <a:ext cx="5181600" cy="5032375"/>
          </a:xfrm>
        </p:spPr>
        <p:txBody>
          <a:bodyPr>
            <a:normAutofit fontScale="85000" lnSpcReduction="20000"/>
          </a:bodyPr>
          <a:lstStyle/>
          <a:p>
            <a:r>
              <a:rPr lang="en-US" dirty="0" smtClean="0"/>
              <a:t>Monitoring </a:t>
            </a:r>
            <a:r>
              <a:rPr lang="en-US" dirty="0"/>
              <a:t>&amp; Understanding Change …” State of knowledge series (BAMS, 2013 &amp; 14)</a:t>
            </a:r>
          </a:p>
          <a:p>
            <a:pPr lvl="1"/>
            <a:r>
              <a:rPr lang="en-US" dirty="0"/>
              <a:t>… in extreme storm statistics. Kunkel, et al. </a:t>
            </a:r>
            <a:r>
              <a:rPr lang="en-US" b="1" dirty="0"/>
              <a:t>94</a:t>
            </a:r>
            <a:r>
              <a:rPr lang="en-US" dirty="0"/>
              <a:t>(4), 499-514.</a:t>
            </a:r>
          </a:p>
          <a:p>
            <a:pPr lvl="2"/>
            <a:r>
              <a:rPr lang="en-US" dirty="0">
                <a:hlinkClick r:id="rId5"/>
              </a:rPr>
              <a:t>http://</a:t>
            </a:r>
            <a:r>
              <a:rPr lang="en-US" dirty="0" smtClean="0">
                <a:hlinkClick r:id="rId5"/>
              </a:rPr>
              <a:t>journals.ametsoc.org/doi/full/10.1175/BAMS-D-11-00262.1</a:t>
            </a:r>
            <a:r>
              <a:rPr lang="en-US" dirty="0" smtClean="0"/>
              <a:t>   </a:t>
            </a:r>
            <a:endParaRPr lang="en-US" dirty="0"/>
          </a:p>
          <a:p>
            <a:pPr lvl="1"/>
            <a:r>
              <a:rPr lang="en-US" dirty="0"/>
              <a:t>… in heat waves, cold waves, floods and droughts in the US. Peterson, et al. </a:t>
            </a:r>
            <a:r>
              <a:rPr lang="en-US" b="1" dirty="0"/>
              <a:t>94</a:t>
            </a:r>
            <a:r>
              <a:rPr lang="en-US" dirty="0"/>
              <a:t>(6), 821-834.</a:t>
            </a:r>
          </a:p>
          <a:p>
            <a:pPr lvl="2"/>
            <a:r>
              <a:rPr lang="en-US" dirty="0">
                <a:hlinkClick r:id="rId6"/>
              </a:rPr>
              <a:t>http://</a:t>
            </a:r>
            <a:r>
              <a:rPr lang="en-US" dirty="0" smtClean="0">
                <a:hlinkClick r:id="rId6"/>
              </a:rPr>
              <a:t>journals.ametsoc.org/doi/full/10.1175/BAMS-D-12-00066.1</a:t>
            </a:r>
            <a:r>
              <a:rPr lang="en-US" dirty="0" smtClean="0"/>
              <a:t> </a:t>
            </a:r>
            <a:endParaRPr lang="en-US" dirty="0"/>
          </a:p>
          <a:p>
            <a:pPr lvl="1"/>
            <a:r>
              <a:rPr lang="en-US" dirty="0"/>
              <a:t>… in extreme winds, waves, and extratropical storms. </a:t>
            </a:r>
            <a:r>
              <a:rPr lang="en-US" dirty="0" err="1"/>
              <a:t>Vose</a:t>
            </a:r>
            <a:r>
              <a:rPr lang="en-US" dirty="0"/>
              <a:t>, et al. </a:t>
            </a:r>
            <a:r>
              <a:rPr lang="en-US" b="1" dirty="0"/>
              <a:t>95</a:t>
            </a:r>
            <a:r>
              <a:rPr lang="en-US" dirty="0"/>
              <a:t>(3),  377-386.</a:t>
            </a:r>
          </a:p>
          <a:p>
            <a:pPr lvl="2"/>
            <a:r>
              <a:rPr lang="en-US" dirty="0">
                <a:hlinkClick r:id="rId7"/>
              </a:rPr>
              <a:t>http://</a:t>
            </a:r>
            <a:r>
              <a:rPr lang="en-US" dirty="0" smtClean="0">
                <a:hlinkClick r:id="rId7"/>
              </a:rPr>
              <a:t>journals.ametsoc.org/doi/pdf/10.1175/BAMS-D-12-00162.1</a:t>
            </a:r>
            <a:r>
              <a:rPr lang="en-US" dirty="0" smtClean="0"/>
              <a:t>  </a:t>
            </a:r>
            <a:endParaRPr lang="en-US" dirty="0"/>
          </a:p>
          <a:p>
            <a:pPr lvl="1"/>
            <a:r>
              <a:rPr lang="en-US" dirty="0"/>
              <a:t>… in CMIP5 Climate Model Analyses. </a:t>
            </a:r>
            <a:r>
              <a:rPr lang="en-US" dirty="0" err="1"/>
              <a:t>Wuebbles</a:t>
            </a:r>
            <a:r>
              <a:rPr lang="en-US" dirty="0"/>
              <a:t>, et. al., </a:t>
            </a:r>
            <a:r>
              <a:rPr lang="en-US" b="1" dirty="0"/>
              <a:t>95</a:t>
            </a:r>
            <a:r>
              <a:rPr lang="en-US" dirty="0"/>
              <a:t>(4), 571-583.</a:t>
            </a:r>
          </a:p>
          <a:p>
            <a:pPr lvl="2"/>
            <a:r>
              <a:rPr lang="en-US" dirty="0">
                <a:hlinkClick r:id="rId8"/>
              </a:rPr>
              <a:t>http://</a:t>
            </a:r>
            <a:r>
              <a:rPr lang="en-US" dirty="0" smtClean="0">
                <a:hlinkClick r:id="rId8"/>
              </a:rPr>
              <a:t>journals.ametsoc.org/doi/pdf/10.1175/BAMS-D-12-00172.1</a:t>
            </a:r>
            <a:r>
              <a:rPr lang="en-US" dirty="0" smtClean="0"/>
              <a:t>  </a:t>
            </a:r>
            <a:endParaRPr lang="en-US" dirty="0"/>
          </a:p>
        </p:txBody>
      </p:sp>
    </p:spTree>
    <p:extLst>
      <p:ext uri="{BB962C8B-B14F-4D97-AF65-F5344CB8AC3E}">
        <p14:creationId xmlns:p14="http://schemas.microsoft.com/office/powerpoint/2010/main" val="15809139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800" b="1" dirty="0" smtClean="0">
                <a:solidFill>
                  <a:srgbClr val="29467C"/>
                </a:solidFill>
                <a:latin typeface="Arial Narrow" panose="020B0606020202030204" pitchFamily="34" charset="0"/>
              </a:rPr>
              <a:t>References: Social media &amp; webinars</a:t>
            </a:r>
            <a:endParaRPr lang="en-US" sz="4800" b="1" dirty="0">
              <a:solidFill>
                <a:srgbClr val="29467C"/>
              </a:solidFill>
              <a:latin typeface="Arial Narrow" panose="020B0606020202030204" pitchFamily="34" charset="0"/>
            </a:endParaRPr>
          </a:p>
        </p:txBody>
      </p:sp>
      <p:sp>
        <p:nvSpPr>
          <p:cNvPr id="6" name="Content Placeholder 5"/>
          <p:cNvSpPr>
            <a:spLocks noGrp="1"/>
          </p:cNvSpPr>
          <p:nvPr>
            <p:ph sz="half" idx="1"/>
          </p:nvPr>
        </p:nvSpPr>
        <p:spPr/>
        <p:txBody>
          <a:bodyPr>
            <a:normAutofit lnSpcReduction="10000"/>
          </a:bodyPr>
          <a:lstStyle/>
          <a:p>
            <a:r>
              <a:rPr lang="en-US" dirty="0"/>
              <a:t>NCEI </a:t>
            </a:r>
            <a:r>
              <a:rPr lang="en-US" dirty="0" smtClean="0"/>
              <a:t>Climate:</a:t>
            </a:r>
          </a:p>
          <a:p>
            <a:pPr lvl="1"/>
            <a:r>
              <a:rPr lang="en-US" dirty="0" smtClean="0"/>
              <a:t>Facebook</a:t>
            </a:r>
            <a:r>
              <a:rPr lang="en-US" dirty="0"/>
              <a:t>:  </a:t>
            </a:r>
            <a:r>
              <a:rPr lang="en-US" dirty="0">
                <a:hlinkClick r:id="rId2"/>
              </a:rPr>
              <a:t>https://</a:t>
            </a:r>
            <a:r>
              <a:rPr lang="en-US" dirty="0" smtClean="0">
                <a:hlinkClick r:id="rId2"/>
              </a:rPr>
              <a:t>www.facebook.com/NOAANCEIclimate</a:t>
            </a:r>
            <a:r>
              <a:rPr lang="en-US" dirty="0" smtClean="0"/>
              <a:t> </a:t>
            </a:r>
          </a:p>
          <a:p>
            <a:pPr lvl="1"/>
            <a:r>
              <a:rPr lang="en-US" dirty="0" smtClean="0"/>
              <a:t>Twitter </a:t>
            </a:r>
            <a:r>
              <a:rPr lang="en-US" dirty="0"/>
              <a:t>(@</a:t>
            </a:r>
            <a:r>
              <a:rPr lang="en-US" dirty="0" err="1"/>
              <a:t>NOAANCEIclimate</a:t>
            </a:r>
            <a:r>
              <a:rPr lang="en-US" dirty="0" smtClean="0"/>
              <a:t>): </a:t>
            </a:r>
            <a:r>
              <a:rPr lang="en-US" dirty="0" smtClean="0">
                <a:hlinkClick r:id="rId3"/>
              </a:rPr>
              <a:t>http</a:t>
            </a:r>
            <a:r>
              <a:rPr lang="en-US" dirty="0">
                <a:hlinkClick r:id="rId3"/>
              </a:rPr>
              <a:t>://</a:t>
            </a:r>
            <a:r>
              <a:rPr lang="en-US" dirty="0" smtClean="0">
                <a:hlinkClick r:id="rId3"/>
              </a:rPr>
              <a:t>www.twitter.com/NOAANCEIclimate</a:t>
            </a:r>
            <a:r>
              <a:rPr lang="en-US" dirty="0" smtClean="0"/>
              <a:t> </a:t>
            </a:r>
            <a:endParaRPr lang="en-US" dirty="0"/>
          </a:p>
          <a:p>
            <a:r>
              <a:rPr lang="en-US" dirty="0" smtClean="0"/>
              <a:t>NCEI </a:t>
            </a:r>
            <a:r>
              <a:rPr lang="en-US" dirty="0"/>
              <a:t>Ocean &amp; Geophysics </a:t>
            </a:r>
            <a:endParaRPr lang="en-US" dirty="0" smtClean="0"/>
          </a:p>
          <a:p>
            <a:pPr lvl="1"/>
            <a:r>
              <a:rPr lang="en-US" dirty="0" smtClean="0"/>
              <a:t>Facebook</a:t>
            </a:r>
            <a:r>
              <a:rPr lang="en-US" dirty="0"/>
              <a:t>:  </a:t>
            </a:r>
            <a:r>
              <a:rPr lang="en-US" dirty="0">
                <a:hlinkClick r:id="rId4"/>
              </a:rPr>
              <a:t>https://</a:t>
            </a:r>
            <a:r>
              <a:rPr lang="en-US" dirty="0" smtClean="0">
                <a:hlinkClick r:id="rId4"/>
              </a:rPr>
              <a:t>www.facebook.com/NOAANCEIoceangeo</a:t>
            </a:r>
            <a:r>
              <a:rPr lang="en-US" dirty="0" smtClean="0"/>
              <a:t> </a:t>
            </a:r>
          </a:p>
          <a:p>
            <a:pPr lvl="1"/>
            <a:r>
              <a:rPr lang="en-US" dirty="0" smtClean="0"/>
              <a:t>Twitter (@</a:t>
            </a:r>
            <a:r>
              <a:rPr lang="en-US" dirty="0" err="1" smtClean="0"/>
              <a:t>NOAANCEIocngeo</a:t>
            </a:r>
            <a:r>
              <a:rPr lang="en-US" dirty="0" smtClean="0"/>
              <a:t>) </a:t>
            </a:r>
            <a:r>
              <a:rPr lang="en-US" dirty="0" smtClean="0">
                <a:hlinkClick r:id="rId5"/>
              </a:rPr>
              <a:t>http</a:t>
            </a:r>
            <a:r>
              <a:rPr lang="en-US" dirty="0">
                <a:hlinkClick r:id="rId5"/>
              </a:rPr>
              <a:t>://</a:t>
            </a:r>
            <a:r>
              <a:rPr lang="en-US" dirty="0" smtClean="0">
                <a:hlinkClick r:id="rId5"/>
              </a:rPr>
              <a:t>www.twitter.com/NOAANCEIocngeo</a:t>
            </a:r>
            <a:r>
              <a:rPr lang="en-US" dirty="0" smtClean="0"/>
              <a:t> </a:t>
            </a:r>
            <a:endParaRPr lang="en-US" dirty="0"/>
          </a:p>
          <a:p>
            <a:endParaRPr lang="en-US" dirty="0"/>
          </a:p>
        </p:txBody>
      </p:sp>
      <p:sp>
        <p:nvSpPr>
          <p:cNvPr id="7" name="Content Placeholder 6"/>
          <p:cNvSpPr>
            <a:spLocks noGrp="1"/>
          </p:cNvSpPr>
          <p:nvPr>
            <p:ph sz="half" idx="2"/>
          </p:nvPr>
        </p:nvSpPr>
        <p:spPr/>
        <p:txBody>
          <a:bodyPr>
            <a:normAutofit lnSpcReduction="10000"/>
          </a:bodyPr>
          <a:lstStyle/>
          <a:p>
            <a:r>
              <a:rPr lang="en-US" dirty="0" smtClean="0"/>
              <a:t>NCEI/CPC Monthly climate science and services webinars:</a:t>
            </a:r>
          </a:p>
          <a:p>
            <a:pPr lvl="1"/>
            <a:r>
              <a:rPr lang="en-US" dirty="0">
                <a:hlinkClick r:id="rId6"/>
              </a:rPr>
              <a:t>https://</a:t>
            </a:r>
            <a:r>
              <a:rPr lang="en-US" dirty="0" smtClean="0">
                <a:hlinkClick r:id="rId6"/>
              </a:rPr>
              <a:t>www.ncdc.noaa.gov/sotc/briefings</a:t>
            </a:r>
            <a:r>
              <a:rPr lang="en-US" dirty="0" smtClean="0"/>
              <a:t> </a:t>
            </a:r>
            <a:endParaRPr lang="en-US" dirty="0"/>
          </a:p>
        </p:txBody>
      </p:sp>
    </p:spTree>
    <p:extLst>
      <p:ext uri="{BB962C8B-B14F-4D97-AF65-F5344CB8AC3E}">
        <p14:creationId xmlns:p14="http://schemas.microsoft.com/office/powerpoint/2010/main" val="33236895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36549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1Green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283" y="0"/>
            <a:ext cx="9147717"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8343064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Year-to-date “horserace” graphic</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3453"/>
          <a:stretch/>
        </p:blipFill>
        <p:spPr>
          <a:xfrm>
            <a:off x="2612684" y="1690688"/>
            <a:ext cx="6585638" cy="4839391"/>
          </a:xfrm>
        </p:spPr>
      </p:pic>
    </p:spTree>
    <p:extLst>
      <p:ext uri="{BB962C8B-B14F-4D97-AF65-F5344CB8AC3E}">
        <p14:creationId xmlns:p14="http://schemas.microsoft.com/office/powerpoint/2010/main" val="4435726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situations call for tracking </a:t>
            </a:r>
            <a:r>
              <a:rPr lang="en-US" i="1" dirty="0" smtClean="0"/>
              <a:t>ingredients</a:t>
            </a:r>
            <a:endParaRPr lang="en-US" i="1" dirty="0"/>
          </a:p>
        </p:txBody>
      </p:sp>
      <p:sp>
        <p:nvSpPr>
          <p:cNvPr id="3" name="Text Placeholder 2"/>
          <p:cNvSpPr>
            <a:spLocks noGrp="1"/>
          </p:cNvSpPr>
          <p:nvPr>
            <p:ph type="body" idx="1"/>
          </p:nvPr>
        </p:nvSpPr>
        <p:spPr>
          <a:xfrm>
            <a:off x="647113" y="1856935"/>
            <a:ext cx="5514535" cy="4445391"/>
          </a:xfrm>
        </p:spPr>
        <p:txBody>
          <a:bodyPr>
            <a:normAutofit fontScale="85000" lnSpcReduction="10000"/>
          </a:bodyPr>
          <a:lstStyle/>
          <a:p>
            <a:pPr marL="231775" indent="-201613"/>
            <a:r>
              <a:rPr lang="en-US" dirty="0" smtClean="0"/>
              <a:t>In situations for which the ability to detect a phenomenon has changed over time</a:t>
            </a:r>
          </a:p>
          <a:p>
            <a:pPr marL="231775" indent="-201613"/>
            <a:r>
              <a:rPr lang="en-US" dirty="0" smtClean="0"/>
              <a:t>Sometimes more useful to track phenomenon’s constituent variables (“ingredients”) to better grasp the impact of climate change</a:t>
            </a:r>
            <a:endParaRPr lang="en-US" dirty="0"/>
          </a:p>
          <a:p>
            <a:pPr marL="631825" lvl="1" indent="-201613"/>
            <a:r>
              <a:rPr lang="en-US" sz="2600" dirty="0"/>
              <a:t>Examples: tornadoes (shear, instability), tropical cyclones (SSTs, shear, etc.)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8141" y="1840653"/>
            <a:ext cx="5685834" cy="3617612"/>
          </a:xfrm>
          <a:prstGeom prst="rect">
            <a:avLst/>
          </a:prstGeom>
        </p:spPr>
      </p:pic>
    </p:spTree>
    <p:extLst>
      <p:ext uri="{BB962C8B-B14F-4D97-AF65-F5344CB8AC3E}">
        <p14:creationId xmlns:p14="http://schemas.microsoft.com/office/powerpoint/2010/main" val="41745920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6289" y="1844151"/>
            <a:ext cx="10579561" cy="431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Nationally: Big Heat is Increasing</a:t>
            </a:r>
            <a:br>
              <a:rPr lang="en-US" dirty="0" smtClean="0"/>
            </a:br>
            <a:r>
              <a:rPr lang="en-US" sz="2000" dirty="0" smtClean="0"/>
              <a:t>NOAA/NCEI Climate Extremes Index: </a:t>
            </a:r>
            <a:r>
              <a:rPr lang="en-US" sz="2000" dirty="0" smtClean="0">
                <a:hlinkClick r:id="rId3"/>
              </a:rPr>
              <a:t>http://www.ncdc.noaa.gov/extremes/cei</a:t>
            </a:r>
            <a:endParaRPr lang="en-US" sz="2000" dirty="0"/>
          </a:p>
        </p:txBody>
      </p:sp>
      <p:sp>
        <p:nvSpPr>
          <p:cNvPr id="3" name="TextBox 2"/>
          <p:cNvSpPr txBox="1"/>
          <p:nvPr/>
        </p:nvSpPr>
        <p:spPr>
          <a:xfrm>
            <a:off x="8285253" y="6488668"/>
            <a:ext cx="3350597" cy="369332"/>
          </a:xfrm>
          <a:prstGeom prst="rect">
            <a:avLst/>
          </a:prstGeom>
          <a:noFill/>
        </p:spPr>
        <p:txBody>
          <a:bodyPr wrap="none" rtlCol="0">
            <a:spAutoFit/>
          </a:bodyPr>
          <a:lstStyle/>
          <a:p>
            <a:r>
              <a:rPr lang="en-US" sz="1800" b="1" i="1" dirty="0" smtClean="0"/>
              <a:t>(Big Cold is generally decreasing)</a:t>
            </a:r>
            <a:endParaRPr lang="en-US" sz="1800" b="1" i="1" dirty="0"/>
          </a:p>
        </p:txBody>
      </p:sp>
      <p:pic>
        <p:nvPicPr>
          <p:cNvPr id="5"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737600" y="4751668"/>
            <a:ext cx="1828800" cy="1381125"/>
          </a:xfrm>
          <a:prstGeom prst="rect">
            <a:avLst/>
          </a:prstGeom>
          <a:noFill/>
          <a:ln w="9525">
            <a:noFill/>
            <a:miter lim="800000"/>
            <a:headEnd/>
            <a:tailEnd/>
          </a:ln>
        </p:spPr>
      </p:pic>
      <p:pic>
        <p:nvPicPr>
          <p:cNvPr id="7"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207071" y="3194343"/>
            <a:ext cx="711200" cy="711200"/>
          </a:xfrm>
          <a:prstGeom prst="rect">
            <a:avLst/>
          </a:prstGeom>
          <a:noFill/>
          <a:ln w="9525">
            <a:noFill/>
            <a:miter lim="800000"/>
            <a:headEnd/>
            <a:tailEnd/>
          </a:ln>
        </p:spPr>
      </p:pic>
      <p:pic>
        <p:nvPicPr>
          <p:cNvPr id="8"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667805" y="3084792"/>
            <a:ext cx="711200" cy="711200"/>
          </a:xfrm>
          <a:prstGeom prst="rect">
            <a:avLst/>
          </a:prstGeom>
          <a:noFill/>
          <a:ln w="9525">
            <a:noFill/>
            <a:miter lim="800000"/>
            <a:headEnd/>
            <a:tailEnd/>
          </a:ln>
        </p:spPr>
      </p:pic>
      <p:pic>
        <p:nvPicPr>
          <p:cNvPr id="9"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890000" y="2881592"/>
            <a:ext cx="711200" cy="711200"/>
          </a:xfrm>
          <a:prstGeom prst="rect">
            <a:avLst/>
          </a:prstGeom>
          <a:noFill/>
          <a:ln w="9525">
            <a:noFill/>
            <a:miter lim="800000"/>
            <a:headEnd/>
            <a:tailEnd/>
          </a:ln>
        </p:spPr>
      </p:pic>
      <p:pic>
        <p:nvPicPr>
          <p:cNvPr id="10"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194800" y="3262813"/>
            <a:ext cx="711200" cy="711200"/>
          </a:xfrm>
          <a:prstGeom prst="rect">
            <a:avLst/>
          </a:prstGeom>
          <a:noFill/>
          <a:ln w="9525">
            <a:noFill/>
            <a:miter lim="800000"/>
            <a:headEnd/>
            <a:tailEnd/>
          </a:ln>
        </p:spPr>
      </p:pic>
      <p:pic>
        <p:nvPicPr>
          <p:cNvPr id="11"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307885" y="2483143"/>
            <a:ext cx="711200" cy="711200"/>
          </a:xfrm>
          <a:prstGeom prst="rect">
            <a:avLst/>
          </a:prstGeom>
          <a:noFill/>
          <a:ln w="9525">
            <a:noFill/>
            <a:miter lim="800000"/>
            <a:headEnd/>
            <a:tailEnd/>
          </a:ln>
        </p:spPr>
      </p:pic>
      <p:pic>
        <p:nvPicPr>
          <p:cNvPr id="12"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652000" y="3262813"/>
            <a:ext cx="711200" cy="711200"/>
          </a:xfrm>
          <a:prstGeom prst="rect">
            <a:avLst/>
          </a:prstGeom>
          <a:noFill/>
          <a:ln w="9525">
            <a:noFill/>
            <a:miter lim="800000"/>
            <a:headEnd/>
            <a:tailEnd/>
          </a:ln>
        </p:spPr>
      </p:pic>
      <p:pic>
        <p:nvPicPr>
          <p:cNvPr id="13"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781429" y="2644157"/>
            <a:ext cx="711200" cy="711200"/>
          </a:xfrm>
          <a:prstGeom prst="rect">
            <a:avLst/>
          </a:prstGeom>
          <a:noFill/>
          <a:ln w="9525">
            <a:noFill/>
            <a:miter lim="800000"/>
            <a:headEnd/>
            <a:tailEnd/>
          </a:ln>
        </p:spPr>
      </p:pic>
      <p:pic>
        <p:nvPicPr>
          <p:cNvPr id="14" name="Picture 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0218752" y="2277294"/>
            <a:ext cx="705899" cy="705899"/>
          </a:xfrm>
          <a:prstGeom prst="rect">
            <a:avLst/>
          </a:prstGeom>
          <a:noFill/>
          <a:ln w="9525">
            <a:noFill/>
            <a:miter lim="800000"/>
            <a:headEnd/>
            <a:tailEnd/>
          </a:ln>
        </p:spPr>
      </p:pic>
      <p:pic>
        <p:nvPicPr>
          <p:cNvPr id="15"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363200" y="2907213"/>
            <a:ext cx="711200" cy="711200"/>
          </a:xfrm>
          <a:prstGeom prst="rect">
            <a:avLst/>
          </a:prstGeom>
          <a:noFill/>
          <a:ln w="9525">
            <a:noFill/>
            <a:miter lim="800000"/>
            <a:headEnd/>
            <a:tailEnd/>
          </a:ln>
        </p:spPr>
      </p:pic>
      <p:pic>
        <p:nvPicPr>
          <p:cNvPr id="16"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924651" y="2170392"/>
            <a:ext cx="711200" cy="711200"/>
          </a:xfrm>
          <a:prstGeom prst="rect">
            <a:avLst/>
          </a:prstGeom>
          <a:noFill/>
          <a:ln w="9525">
            <a:noFill/>
            <a:miter lim="800000"/>
            <a:headEnd/>
            <a:tailEnd/>
          </a:ln>
        </p:spPr>
      </p:pic>
      <p:sp>
        <p:nvSpPr>
          <p:cNvPr id="17" name="Left Brace 16"/>
          <p:cNvSpPr/>
          <p:nvPr/>
        </p:nvSpPr>
        <p:spPr>
          <a:xfrm rot="16200000">
            <a:off x="9334500" y="2767292"/>
            <a:ext cx="533400" cy="3149600"/>
          </a:xfrm>
          <a:prstGeom prst="leftBrace">
            <a:avLst/>
          </a:prstGeom>
          <a:ln w="57150">
            <a:solidFill>
              <a:srgbClr val="7030A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38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4500"/>
                            </p:stCondLst>
                            <p:childTnLst>
                              <p:par>
                                <p:cTn id="25" presetID="10" presetClass="entr" presetSubtype="0" fill="hold" nodeType="afterEffect">
                                  <p:stCondLst>
                                    <p:cond delay="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5500"/>
                            </p:stCondLst>
                            <p:childTnLst>
                              <p:par>
                                <p:cTn id="29" presetID="10" presetClass="entr" presetSubtype="0" fill="hold" nodeType="afterEffect">
                                  <p:stCondLst>
                                    <p:cond delay="5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6500"/>
                            </p:stCondLst>
                            <p:childTnLst>
                              <p:par>
                                <p:cTn id="33" presetID="10" presetClass="entr" presetSubtype="0" fill="hold" nodeType="afterEffect">
                                  <p:stCondLst>
                                    <p:cond delay="50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7500"/>
                            </p:stCondLst>
                            <p:childTnLst>
                              <p:par>
                                <p:cTn id="37" presetID="10" presetClass="entr" presetSubtype="0" fill="hold" nodeType="afterEffect">
                                  <p:stCondLst>
                                    <p:cond delay="50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8500"/>
                            </p:stCondLst>
                            <p:childTnLst>
                              <p:par>
                                <p:cTn id="41" presetID="10" presetClass="entr" presetSubtype="0" fill="hold" nodeType="afterEffect">
                                  <p:stCondLst>
                                    <p:cond delay="50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1000"/>
                                        <p:tgtEl>
                                          <p:spTgt spid="7"/>
                                        </p:tgtEl>
                                      </p:cBhvr>
                                    </p:animEffect>
                                    <p:set>
                                      <p:cBhvr>
                                        <p:cTn id="48" dur="1" fill="hold">
                                          <p:stCondLst>
                                            <p:cond delay="999"/>
                                          </p:stCondLst>
                                        </p:cTn>
                                        <p:tgtEl>
                                          <p:spTgt spid="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1000"/>
                                        <p:tgtEl>
                                          <p:spTgt spid="8"/>
                                        </p:tgtEl>
                                      </p:cBhvr>
                                    </p:animEffect>
                                    <p:set>
                                      <p:cBhvr>
                                        <p:cTn id="51" dur="1" fill="hold">
                                          <p:stCondLst>
                                            <p:cond delay="999"/>
                                          </p:stCondLst>
                                        </p:cTn>
                                        <p:tgtEl>
                                          <p:spTgt spid="8"/>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9"/>
                                        </p:tgtEl>
                                      </p:cBhvr>
                                    </p:animEffect>
                                    <p:set>
                                      <p:cBhvr>
                                        <p:cTn id="54" dur="1" fill="hold">
                                          <p:stCondLst>
                                            <p:cond delay="999"/>
                                          </p:stCondLst>
                                        </p:cTn>
                                        <p:tgtEl>
                                          <p:spTgt spid="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10"/>
                                        </p:tgtEl>
                                      </p:cBhvr>
                                    </p:animEffect>
                                    <p:set>
                                      <p:cBhvr>
                                        <p:cTn id="57" dur="1" fill="hold">
                                          <p:stCondLst>
                                            <p:cond delay="999"/>
                                          </p:stCondLst>
                                        </p:cTn>
                                        <p:tgtEl>
                                          <p:spTgt spid="10"/>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11"/>
                                        </p:tgtEl>
                                      </p:cBhvr>
                                    </p:animEffect>
                                    <p:set>
                                      <p:cBhvr>
                                        <p:cTn id="60" dur="1" fill="hold">
                                          <p:stCondLst>
                                            <p:cond delay="999"/>
                                          </p:stCondLst>
                                        </p:cTn>
                                        <p:tgtEl>
                                          <p:spTgt spid="11"/>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12"/>
                                        </p:tgtEl>
                                      </p:cBhvr>
                                    </p:animEffect>
                                    <p:set>
                                      <p:cBhvr>
                                        <p:cTn id="63" dur="1" fill="hold">
                                          <p:stCondLst>
                                            <p:cond delay="999"/>
                                          </p:stCondLst>
                                        </p:cTn>
                                        <p:tgtEl>
                                          <p:spTgt spid="12"/>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0"/>
                                        <p:tgtEl>
                                          <p:spTgt spid="13"/>
                                        </p:tgtEl>
                                      </p:cBhvr>
                                    </p:animEffect>
                                    <p:set>
                                      <p:cBhvr>
                                        <p:cTn id="66" dur="1" fill="hold">
                                          <p:stCondLst>
                                            <p:cond delay="999"/>
                                          </p:stCondLst>
                                        </p:cTn>
                                        <p:tgtEl>
                                          <p:spTgt spid="13"/>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1000"/>
                                        <p:tgtEl>
                                          <p:spTgt spid="14"/>
                                        </p:tgtEl>
                                      </p:cBhvr>
                                    </p:animEffect>
                                    <p:set>
                                      <p:cBhvr>
                                        <p:cTn id="69" dur="1" fill="hold">
                                          <p:stCondLst>
                                            <p:cond delay="999"/>
                                          </p:stCondLst>
                                        </p:cTn>
                                        <p:tgtEl>
                                          <p:spTgt spid="14"/>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00"/>
                                        <p:tgtEl>
                                          <p:spTgt spid="15"/>
                                        </p:tgtEl>
                                      </p:cBhvr>
                                    </p:animEffect>
                                    <p:set>
                                      <p:cBhvr>
                                        <p:cTn id="72" dur="1" fill="hold">
                                          <p:stCondLst>
                                            <p:cond delay="999"/>
                                          </p:stCondLst>
                                        </p:cTn>
                                        <p:tgtEl>
                                          <p:spTgt spid="15"/>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00"/>
                                        <p:tgtEl>
                                          <p:spTgt spid="16"/>
                                        </p:tgtEl>
                                      </p:cBhvr>
                                    </p:animEffect>
                                    <p:set>
                                      <p:cBhvr>
                                        <p:cTn id="75" dur="1" fill="hold">
                                          <p:stCondLst>
                                            <p:cond delay="999"/>
                                          </p:stCondLst>
                                        </p:cTn>
                                        <p:tgtEl>
                                          <p:spTgt spid="16"/>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2000"/>
                                        <p:tgtEl>
                                          <p:spTgt spid="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Rain is Increasing</a:t>
            </a:r>
            <a:endParaRPr lang="en-US" dirty="0"/>
          </a:p>
        </p:txBody>
      </p:sp>
      <p:sp>
        <p:nvSpPr>
          <p:cNvPr id="3" name="Text Placeholder 2"/>
          <p:cNvSpPr>
            <a:spLocks noGrp="1"/>
          </p:cNvSpPr>
          <p:nvPr>
            <p:ph type="body" idx="1"/>
          </p:nvPr>
        </p:nvSpPr>
        <p:spPr>
          <a:xfrm>
            <a:off x="251582" y="1844566"/>
            <a:ext cx="4721980" cy="4469148"/>
          </a:xfrm>
        </p:spPr>
        <p:txBody>
          <a:bodyPr>
            <a:normAutofit fontScale="77500" lnSpcReduction="20000"/>
          </a:bodyPr>
          <a:lstStyle/>
          <a:p>
            <a:pPr marL="284163" indent="-284163">
              <a:lnSpc>
                <a:spcPct val="110000"/>
              </a:lnSpc>
              <a:buClr>
                <a:schemeClr val="accent5">
                  <a:lumMod val="50000"/>
                </a:schemeClr>
              </a:buClr>
            </a:pPr>
            <a:r>
              <a:rPr lang="en-US" dirty="0" smtClean="0"/>
              <a:t>On average, with significant regional patterns, heavy </a:t>
            </a:r>
            <a:r>
              <a:rPr lang="en-US" dirty="0" err="1" smtClean="0"/>
              <a:t>precip</a:t>
            </a:r>
            <a:r>
              <a:rPr lang="en-US" dirty="0" smtClean="0"/>
              <a:t> is increasing in two aspects:</a:t>
            </a:r>
          </a:p>
          <a:p>
            <a:pPr marL="284163" indent="-284163">
              <a:lnSpc>
                <a:spcPct val="110000"/>
              </a:lnSpc>
              <a:buClr>
                <a:schemeClr val="accent5">
                  <a:lumMod val="50000"/>
                </a:schemeClr>
              </a:buClr>
            </a:pPr>
            <a:r>
              <a:rPr lang="en-US" dirty="0" smtClean="0"/>
              <a:t>Large events are now responsible for more of the annual rainfall budget</a:t>
            </a:r>
          </a:p>
          <a:p>
            <a:pPr marL="284163" indent="-284163">
              <a:lnSpc>
                <a:spcPct val="110000"/>
              </a:lnSpc>
              <a:buClr>
                <a:schemeClr val="accent5">
                  <a:lumMod val="50000"/>
                </a:schemeClr>
              </a:buClr>
            </a:pPr>
            <a:r>
              <a:rPr lang="en-US" dirty="0" smtClean="0"/>
              <a:t>Large events are generally getting larger</a:t>
            </a:r>
          </a:p>
          <a:p>
            <a:pPr marL="284163" indent="-284163">
              <a:lnSpc>
                <a:spcPct val="110000"/>
              </a:lnSpc>
              <a:buClr>
                <a:schemeClr val="accent5">
                  <a:lumMod val="50000"/>
                </a:schemeClr>
              </a:buClr>
            </a:pPr>
            <a:r>
              <a:rPr lang="en-US" dirty="0" smtClean="0"/>
              <a:t>This has consequences.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1245" y="1497875"/>
            <a:ext cx="6586445" cy="5016136"/>
          </a:xfrm>
          <a:prstGeom prst="rect">
            <a:avLst/>
          </a:prstGeom>
        </p:spPr>
      </p:pic>
      <p:sp>
        <p:nvSpPr>
          <p:cNvPr id="5" name="TextBox 4"/>
          <p:cNvSpPr txBox="1"/>
          <p:nvPr/>
        </p:nvSpPr>
        <p:spPr>
          <a:xfrm>
            <a:off x="5171246" y="6360121"/>
            <a:ext cx="6496316" cy="307777"/>
          </a:xfrm>
          <a:prstGeom prst="rect">
            <a:avLst/>
          </a:prstGeom>
          <a:noFill/>
        </p:spPr>
        <p:txBody>
          <a:bodyPr wrap="square" rtlCol="0">
            <a:spAutoFit/>
          </a:bodyPr>
          <a:lstStyle/>
          <a:p>
            <a:r>
              <a:rPr lang="en-US" sz="1400" dirty="0" smtClean="0"/>
              <a:t>Adapted from </a:t>
            </a:r>
            <a:r>
              <a:rPr lang="en-US" sz="1400" i="1" dirty="0" smtClean="0"/>
              <a:t>National Climate Assessment 2</a:t>
            </a:r>
            <a:r>
              <a:rPr lang="en-US" sz="1400" dirty="0" smtClean="0"/>
              <a:t>, US Global Change Research Program.</a:t>
            </a:r>
            <a:endParaRPr lang="en-US" sz="1400" dirty="0"/>
          </a:p>
        </p:txBody>
      </p:sp>
    </p:spTree>
    <p:extLst>
      <p:ext uri="{BB962C8B-B14F-4D97-AF65-F5344CB8AC3E}">
        <p14:creationId xmlns:p14="http://schemas.microsoft.com/office/powerpoint/2010/main" val="24610104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Other, more directly practicable, metrics</a:t>
            </a:r>
            <a:endParaRPr lang="en-US" dirty="0"/>
          </a:p>
        </p:txBody>
      </p:sp>
      <p:pic>
        <p:nvPicPr>
          <p:cNvPr id="5" name="Content Placeholder 4"/>
          <p:cNvPicPr>
            <a:picLocks noGrp="1" noChangeAspect="1"/>
          </p:cNvPicPr>
          <p:nvPr>
            <p:ph idx="1"/>
          </p:nvPr>
        </p:nvPicPr>
        <p:blipFill>
          <a:blip r:embed="rId2"/>
          <a:stretch>
            <a:fillRect/>
          </a:stretch>
        </p:blipFill>
        <p:spPr>
          <a:xfrm>
            <a:off x="2629525" y="1690688"/>
            <a:ext cx="6932949" cy="4351338"/>
          </a:xfrm>
          <a:prstGeom prst="rect">
            <a:avLst/>
          </a:prstGeom>
        </p:spPr>
      </p:pic>
      <p:sp>
        <p:nvSpPr>
          <p:cNvPr id="6" name="TextBox 5"/>
          <p:cNvSpPr txBox="1"/>
          <p:nvPr/>
        </p:nvSpPr>
        <p:spPr>
          <a:xfrm>
            <a:off x="6051551" y="6059770"/>
            <a:ext cx="3708836" cy="400110"/>
          </a:xfrm>
          <a:prstGeom prst="rect">
            <a:avLst/>
          </a:prstGeom>
          <a:noFill/>
        </p:spPr>
        <p:txBody>
          <a:bodyPr wrap="none" rtlCol="0">
            <a:spAutoFit/>
          </a:bodyPr>
          <a:lstStyle/>
          <a:p>
            <a:r>
              <a:rPr lang="en-US" sz="2000" b="1" dirty="0" smtClean="0">
                <a:solidFill>
                  <a:schemeClr val="tx2">
                    <a:lumMod val="75000"/>
                  </a:schemeClr>
                </a:solidFill>
                <a:hlinkClick r:id="rId3"/>
              </a:rPr>
              <a:t>https://www.ncdc.noaa.gov/cag</a:t>
            </a:r>
            <a:r>
              <a:rPr lang="en-US" sz="2000" b="1" dirty="0" smtClean="0">
                <a:solidFill>
                  <a:schemeClr val="tx2">
                    <a:lumMod val="75000"/>
                  </a:schemeClr>
                </a:solidFill>
              </a:rPr>
              <a:t> </a:t>
            </a:r>
            <a:endParaRPr lang="en-US" sz="2000" b="1" dirty="0">
              <a:solidFill>
                <a:schemeClr val="tx2">
                  <a:lumMod val="75000"/>
                </a:schemeClr>
              </a:solidFill>
            </a:endParaRPr>
          </a:p>
        </p:txBody>
      </p:sp>
      <p:sp>
        <p:nvSpPr>
          <p:cNvPr id="7" name="TextBox 6"/>
          <p:cNvSpPr txBox="1"/>
          <p:nvPr/>
        </p:nvSpPr>
        <p:spPr>
          <a:xfrm>
            <a:off x="471334" y="3398175"/>
            <a:ext cx="1966258" cy="954107"/>
          </a:xfrm>
          <a:prstGeom prst="rect">
            <a:avLst/>
          </a:prstGeom>
          <a:noFill/>
        </p:spPr>
        <p:txBody>
          <a:bodyPr wrap="square" rtlCol="0">
            <a:spAutoFit/>
          </a:bodyPr>
          <a:lstStyle/>
          <a:p>
            <a:pPr algn="r"/>
            <a:r>
              <a:rPr lang="en-US" sz="2800" b="1" dirty="0" smtClean="0"/>
              <a:t>“Climate at a Glance”</a:t>
            </a:r>
            <a:endParaRPr lang="en-US" sz="2800" b="1" dirty="0"/>
          </a:p>
        </p:txBody>
      </p:sp>
    </p:spTree>
    <p:extLst>
      <p:ext uri="{BB962C8B-B14F-4D97-AF65-F5344CB8AC3E}">
        <p14:creationId xmlns:p14="http://schemas.microsoft.com/office/powerpoint/2010/main" val="176769134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92500" lnSpcReduction="10000"/>
          </a:bodyPr>
          <a:lstStyle/>
          <a:p>
            <a:r>
              <a:rPr lang="en-US" dirty="0" smtClean="0"/>
              <a:t>Ingredients: sufficiently moist air, sufficient lift</a:t>
            </a:r>
          </a:p>
          <a:p>
            <a:pPr lvl="1"/>
            <a:endParaRPr lang="en-US" dirty="0"/>
          </a:p>
          <a:p>
            <a:r>
              <a:rPr lang="en-US" dirty="0" smtClean="0"/>
              <a:t>An easy one</a:t>
            </a:r>
          </a:p>
          <a:p>
            <a:r>
              <a:rPr lang="en-US" dirty="0" smtClean="0"/>
              <a:t>Rule of thumb (works often, not always) for general precipitation in a changing climate: wet places/seasons/phenomena get wetter; dry places/seasons/phenomena get drier</a:t>
            </a:r>
          </a:p>
          <a:p>
            <a:r>
              <a:rPr lang="en-US" dirty="0" smtClean="0"/>
              <a:t>For the most part, the data are in great shape, and support this</a:t>
            </a:r>
            <a:endParaRPr lang="en-US" dirty="0"/>
          </a:p>
        </p:txBody>
      </p:sp>
      <p:sp>
        <p:nvSpPr>
          <p:cNvPr id="4" name="Slide Number Placeholder 3"/>
          <p:cNvSpPr>
            <a:spLocks noGrp="1"/>
          </p:cNvSpPr>
          <p:nvPr>
            <p:ph type="sldNum" sz="quarter" idx="4294967295"/>
          </p:nvPr>
        </p:nvSpPr>
        <p:spPr>
          <a:xfrm>
            <a:off x="9988551" y="6503989"/>
            <a:ext cx="519113" cy="244475"/>
          </a:xfrm>
          <a:prstGeom prst="rect">
            <a:avLst/>
          </a:prstGeom>
        </p:spPr>
        <p:txBody>
          <a:bodyPr/>
          <a:lstStyle/>
          <a:p>
            <a:pPr>
              <a:defRPr/>
            </a:pPr>
            <a:fld id="{54328552-3EE7-478B-A236-FBD73B98629C}" type="slidenum">
              <a:rPr lang="en-US" smtClean="0">
                <a:solidFill>
                  <a:srgbClr val="4F81BD"/>
                </a:solidFill>
              </a:rPr>
              <a:pPr>
                <a:defRPr/>
              </a:pPr>
              <a:t>80</a:t>
            </a:fld>
            <a:endParaRPr lang="en-US">
              <a:solidFill>
                <a:srgbClr val="4F81BD"/>
              </a:solidFill>
            </a:endParaRPr>
          </a:p>
        </p:txBody>
      </p:sp>
      <p:sp>
        <p:nvSpPr>
          <p:cNvPr id="5" name="Title 4"/>
          <p:cNvSpPr>
            <a:spLocks noGrp="1"/>
          </p:cNvSpPr>
          <p:nvPr>
            <p:ph type="title"/>
          </p:nvPr>
        </p:nvSpPr>
        <p:spPr/>
        <p:txBody>
          <a:bodyPr/>
          <a:lstStyle/>
          <a:p>
            <a:r>
              <a:rPr lang="en-US" dirty="0" smtClean="0"/>
              <a:t>Extreme Precipitation</a:t>
            </a:r>
            <a:endParaRPr lang="en-US" dirty="0"/>
          </a:p>
        </p:txBody>
      </p:sp>
    </p:spTree>
    <p:extLst>
      <p:ext uri="{BB962C8B-B14F-4D97-AF65-F5344CB8AC3E}">
        <p14:creationId xmlns:p14="http://schemas.microsoft.com/office/powerpoint/2010/main" val="319125748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Extremes in Temperature</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09600" y="1969940"/>
            <a:ext cx="10972800" cy="3039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2430431" y="5604920"/>
            <a:ext cx="5037171" cy="888423"/>
            <a:chOff x="2430431" y="5604920"/>
            <a:chExt cx="5037171" cy="888423"/>
          </a:xfrm>
        </p:grpSpPr>
        <p:sp>
          <p:nvSpPr>
            <p:cNvPr id="4" name="Left Brace 3"/>
            <p:cNvSpPr/>
            <p:nvPr/>
          </p:nvSpPr>
          <p:spPr>
            <a:xfrm rot="16200000">
              <a:off x="4635610" y="3399741"/>
              <a:ext cx="626813" cy="5037171"/>
            </a:xfrm>
            <a:prstGeom prst="leftBrace">
              <a:avLst>
                <a:gd name="adj1" fmla="val 99956"/>
                <a:gd name="adj2" fmla="val 5000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3519714" y="5970123"/>
              <a:ext cx="1298432" cy="523220"/>
            </a:xfrm>
            <a:prstGeom prst="rect">
              <a:avLst/>
            </a:prstGeom>
            <a:noFill/>
          </p:spPr>
          <p:txBody>
            <a:bodyPr wrap="none" rtlCol="0">
              <a:spAutoFit/>
            </a:bodyPr>
            <a:lstStyle/>
            <a:p>
              <a:r>
                <a:rPr lang="en-US" sz="2800" b="1" dirty="0" smtClean="0">
                  <a:solidFill>
                    <a:srgbClr val="C00000"/>
                  </a:solidFill>
                </a:rPr>
                <a:t>4.8</a:t>
              </a:r>
              <a:r>
                <a:rPr lang="en-US" sz="2800" dirty="0" smtClean="0">
                  <a:solidFill>
                    <a:srgbClr val="C00000"/>
                  </a:solidFill>
                </a:rPr>
                <a:t> </a:t>
              </a:r>
              <a:r>
                <a:rPr lang="en-US" sz="2800" dirty="0"/>
                <a:t>to </a:t>
              </a:r>
              <a:r>
                <a:rPr lang="en-US" sz="2800" b="1" dirty="0">
                  <a:solidFill>
                    <a:srgbClr val="0068B5"/>
                  </a:solidFill>
                </a:rPr>
                <a:t>1</a:t>
              </a:r>
            </a:p>
          </p:txBody>
        </p:sp>
      </p:grpSp>
      <p:grpSp>
        <p:nvGrpSpPr>
          <p:cNvPr id="11" name="Group 10"/>
          <p:cNvGrpSpPr/>
          <p:nvPr/>
        </p:nvGrpSpPr>
        <p:grpSpPr>
          <a:xfrm>
            <a:off x="2430431" y="4804739"/>
            <a:ext cx="2518585" cy="743338"/>
            <a:chOff x="2430431" y="4804739"/>
            <a:chExt cx="2518585" cy="743338"/>
          </a:xfrm>
        </p:grpSpPr>
        <p:sp>
          <p:nvSpPr>
            <p:cNvPr id="12" name="Left Brace 11"/>
            <p:cNvSpPr/>
            <p:nvPr/>
          </p:nvSpPr>
          <p:spPr>
            <a:xfrm rot="16200000">
              <a:off x="3469605" y="3765565"/>
              <a:ext cx="440237" cy="2518585"/>
            </a:xfrm>
            <a:prstGeom prst="leftBrace">
              <a:avLst>
                <a:gd name="adj1" fmla="val 99956"/>
                <a:gd name="adj2" fmla="val 5000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3798636" y="5024857"/>
              <a:ext cx="1019510" cy="523220"/>
            </a:xfrm>
            <a:prstGeom prst="rect">
              <a:avLst/>
            </a:prstGeom>
            <a:noFill/>
          </p:spPr>
          <p:txBody>
            <a:bodyPr wrap="none" rtlCol="0">
              <a:spAutoFit/>
            </a:bodyPr>
            <a:lstStyle/>
            <a:p>
              <a:r>
                <a:rPr lang="en-US" sz="2800" b="1" dirty="0" smtClean="0">
                  <a:solidFill>
                    <a:srgbClr val="C00000"/>
                  </a:solidFill>
                </a:rPr>
                <a:t>3</a:t>
              </a:r>
              <a:r>
                <a:rPr lang="en-US" sz="2800" dirty="0" smtClean="0">
                  <a:solidFill>
                    <a:srgbClr val="C00000"/>
                  </a:solidFill>
                </a:rPr>
                <a:t> </a:t>
              </a:r>
              <a:r>
                <a:rPr lang="en-US" sz="2800" dirty="0"/>
                <a:t>to </a:t>
              </a:r>
              <a:r>
                <a:rPr lang="en-US" sz="2800" b="1" dirty="0" smtClean="0">
                  <a:solidFill>
                    <a:srgbClr val="FF2D2D"/>
                  </a:solidFill>
                </a:rPr>
                <a:t>4</a:t>
              </a:r>
              <a:endParaRPr lang="en-US" sz="2800" b="1" dirty="0">
                <a:solidFill>
                  <a:srgbClr val="FF2D2D"/>
                </a:solidFill>
              </a:endParaRPr>
            </a:p>
          </p:txBody>
        </p:sp>
      </p:grpSp>
      <p:sp>
        <p:nvSpPr>
          <p:cNvPr id="3" name="Rectangle 2"/>
          <p:cNvSpPr/>
          <p:nvPr/>
        </p:nvSpPr>
        <p:spPr>
          <a:xfrm>
            <a:off x="6723441" y="6506318"/>
            <a:ext cx="4858959" cy="338554"/>
          </a:xfrm>
          <a:prstGeom prst="rect">
            <a:avLst/>
          </a:prstGeom>
        </p:spPr>
        <p:txBody>
          <a:bodyPr wrap="none">
            <a:spAutoFit/>
          </a:bodyPr>
          <a:lstStyle/>
          <a:p>
            <a:pPr algn="r"/>
            <a:r>
              <a:rPr lang="en-US" sz="1600" dirty="0"/>
              <a:t>https://www.ncdc.noaa.gov/cdo-web/datatools/records</a:t>
            </a:r>
          </a:p>
        </p:txBody>
      </p:sp>
    </p:spTree>
    <p:extLst>
      <p:ext uri="{BB962C8B-B14F-4D97-AF65-F5344CB8AC3E}">
        <p14:creationId xmlns:p14="http://schemas.microsoft.com/office/powerpoint/2010/main" val="330448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It’s not just temperature</a:t>
            </a:r>
            <a:endParaRPr lang="en-US" dirty="0"/>
          </a:p>
        </p:txBody>
      </p:sp>
      <p:sp>
        <p:nvSpPr>
          <p:cNvPr id="7" name="AutoShape 2" descr="https://asset1.basecamp.com/2055523/projects/12473470/attachments/240249273/5290671d6119c01daad423a1c1a00bd40010/large.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52" y="1800472"/>
            <a:ext cx="6169870" cy="4480560"/>
          </a:xfrm>
          <a:prstGeom prst="rect">
            <a:avLst/>
          </a:prstGeom>
        </p:spPr>
      </p:pic>
      <p:sp>
        <p:nvSpPr>
          <p:cNvPr id="4" name="Right Brace 3"/>
          <p:cNvSpPr/>
          <p:nvPr/>
        </p:nvSpPr>
        <p:spPr>
          <a:xfrm rot="16200000">
            <a:off x="5397338" y="1573481"/>
            <a:ext cx="463136" cy="1330034"/>
          </a:xfrm>
          <a:prstGeom prst="rightBrace">
            <a:avLst>
              <a:gd name="adj1" fmla="val 42618"/>
              <a:gd name="adj2" fmla="val 48551"/>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Connector 5"/>
          <p:cNvCxnSpPr/>
          <p:nvPr/>
        </p:nvCxnSpPr>
        <p:spPr>
          <a:xfrm>
            <a:off x="5569527" y="1800472"/>
            <a:ext cx="2481943" cy="0"/>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828313" y="2185060"/>
            <a:ext cx="4643252" cy="255454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solidFill>
                  <a:schemeClr val="accent1">
                    <a:lumMod val="50000"/>
                  </a:schemeClr>
                </a:solidFill>
              </a:rPr>
              <a:t>These years were pretty droughty for the CONUS</a:t>
            </a:r>
          </a:p>
          <a:p>
            <a:pPr marL="457200" indent="-457200">
              <a:buFont typeface="Arial" panose="020B0604020202020204" pitchFamily="34" charset="0"/>
              <a:buChar char="•"/>
            </a:pPr>
            <a:r>
              <a:rPr lang="en-US" sz="3200" dirty="0" smtClean="0">
                <a:solidFill>
                  <a:schemeClr val="accent1">
                    <a:lumMod val="50000"/>
                  </a:schemeClr>
                </a:solidFill>
              </a:rPr>
              <a:t>These years were also “wetter than average” for the CONUS</a:t>
            </a:r>
            <a:endParaRPr lang="en-US" sz="3200" dirty="0">
              <a:solidFill>
                <a:schemeClr val="accent1">
                  <a:lumMod val="50000"/>
                </a:schemeClr>
              </a:solidFill>
            </a:endParaRPr>
          </a:p>
        </p:txBody>
      </p:sp>
    </p:spTree>
    <p:extLst>
      <p:ext uri="{BB962C8B-B14F-4D97-AF65-F5344CB8AC3E}">
        <p14:creationId xmlns:p14="http://schemas.microsoft.com/office/powerpoint/2010/main" val="379848067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79402" y="1937982"/>
            <a:ext cx="2995022" cy="4353636"/>
          </a:xfrm>
        </p:spPr>
        <p:txBody>
          <a:bodyPr>
            <a:normAutofit fontScale="92500" lnSpcReduction="10000"/>
          </a:bodyPr>
          <a:lstStyle/>
          <a:p>
            <a:r>
              <a:rPr lang="en-US" dirty="0" smtClean="0"/>
              <a:t>How we detect, count and measure extreme events has changed, for each event type, since mid-20</a:t>
            </a:r>
            <a:r>
              <a:rPr lang="en-US" baseline="30000" dirty="0" smtClean="0"/>
              <a:t>th</a:t>
            </a:r>
            <a:r>
              <a:rPr lang="en-US" dirty="0" smtClean="0"/>
              <a:t> century.</a:t>
            </a:r>
          </a:p>
        </p:txBody>
      </p:sp>
      <p:sp>
        <p:nvSpPr>
          <p:cNvPr id="3" name="Title 2"/>
          <p:cNvSpPr>
            <a:spLocks noGrp="1"/>
          </p:cNvSpPr>
          <p:nvPr>
            <p:ph type="title"/>
          </p:nvPr>
        </p:nvSpPr>
        <p:spPr/>
        <p:txBody>
          <a:bodyPr/>
          <a:lstStyle/>
          <a:p>
            <a:r>
              <a:rPr lang="en-US" dirty="0" smtClean="0"/>
              <a:t>Extreme Events</a:t>
            </a:r>
            <a:endParaRPr lang="en-US" dirty="0"/>
          </a:p>
        </p:txBody>
      </p:sp>
      <p:pic>
        <p:nvPicPr>
          <p:cNvPr id="5123"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44982" y="2462025"/>
            <a:ext cx="5147018" cy="4038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88994" y="1815152"/>
            <a:ext cx="4142217"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89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Hurricanes &amp; Tropical Cyclones</a:t>
            </a:r>
            <a:endParaRPr lang="en-US" dirty="0"/>
          </a:p>
        </p:txBody>
      </p:sp>
      <p:sp>
        <p:nvSpPr>
          <p:cNvPr id="3" name="Text Placeholder 2"/>
          <p:cNvSpPr>
            <a:spLocks noGrp="1"/>
          </p:cNvSpPr>
          <p:nvPr>
            <p:ph idx="1"/>
          </p:nvPr>
        </p:nvSpPr>
        <p:spPr>
          <a:xfrm>
            <a:off x="139909" y="1752600"/>
            <a:ext cx="6768892" cy="4648200"/>
          </a:xfrm>
        </p:spPr>
        <p:txBody>
          <a:bodyPr>
            <a:normAutofit fontScale="77500" lnSpcReduction="20000"/>
          </a:bodyPr>
          <a:lstStyle/>
          <a:p>
            <a:pPr marL="31750" indent="0">
              <a:buNone/>
            </a:pPr>
            <a:r>
              <a:rPr lang="en-US" b="1" dirty="0" smtClean="0"/>
              <a:t>Ingredients:</a:t>
            </a:r>
          </a:p>
          <a:p>
            <a:pPr marL="284163" indent="-252413"/>
            <a:r>
              <a:rPr lang="en-US" dirty="0" smtClean="0"/>
              <a:t>Warm water</a:t>
            </a:r>
          </a:p>
          <a:p>
            <a:pPr marL="284163" indent="-252413"/>
            <a:r>
              <a:rPr lang="en-US" dirty="0" smtClean="0"/>
              <a:t>Supportive shear profile</a:t>
            </a:r>
          </a:p>
          <a:p>
            <a:pPr marL="741352" lvl="1" indent="-252413"/>
            <a:endParaRPr lang="en-US" dirty="0"/>
          </a:p>
          <a:p>
            <a:pPr marL="31750" indent="0">
              <a:buNone/>
            </a:pPr>
            <a:r>
              <a:rPr lang="en-US" b="1" dirty="0" smtClean="0"/>
              <a:t>Observed / Projected Trends:</a:t>
            </a:r>
          </a:p>
          <a:p>
            <a:pPr marL="284163" indent="-252413"/>
            <a:r>
              <a:rPr lang="en-US" dirty="0" smtClean="0"/>
              <a:t>Still working on understanding effects on trends </a:t>
            </a:r>
            <a:r>
              <a:rPr lang="en-US" dirty="0"/>
              <a:t>of TC frequency</a:t>
            </a:r>
          </a:p>
          <a:p>
            <a:pPr marL="284163" indent="-252413"/>
            <a:r>
              <a:rPr lang="en-US" dirty="0" smtClean="0"/>
              <a:t>Some confidence </a:t>
            </a:r>
            <a:r>
              <a:rPr lang="en-US" dirty="0"/>
              <a:t>that TCs will become more intense (on average) in certain basins</a:t>
            </a:r>
          </a:p>
          <a:p>
            <a:pPr marL="284163" indent="-252413"/>
            <a:r>
              <a:rPr lang="en-US" b="1" i="1" dirty="0"/>
              <a:t>Known</a:t>
            </a:r>
            <a:r>
              <a:rPr lang="en-US" dirty="0"/>
              <a:t>: Sea level </a:t>
            </a:r>
            <a:r>
              <a:rPr lang="en-US" dirty="0" smtClean="0"/>
              <a:t>rising; </a:t>
            </a:r>
            <a:r>
              <a:rPr lang="en-US" dirty="0"/>
              <a:t>makes the impact of a given TC potentially more destructive</a:t>
            </a:r>
          </a:p>
          <a:p>
            <a:endParaRPr lang="en-US" dirty="0"/>
          </a:p>
        </p:txBody>
      </p:sp>
      <p:sp>
        <p:nvSpPr>
          <p:cNvPr id="4" name="Slide Number Placeholder 3"/>
          <p:cNvSpPr>
            <a:spLocks noGrp="1"/>
          </p:cNvSpPr>
          <p:nvPr>
            <p:ph type="sldNum" sz="quarter" idx="4294967295"/>
          </p:nvPr>
        </p:nvSpPr>
        <p:spPr>
          <a:xfrm>
            <a:off x="11499851" y="6503989"/>
            <a:ext cx="692149" cy="244475"/>
          </a:xfrm>
          <a:prstGeom prst="rect">
            <a:avLst/>
          </a:prstGeom>
        </p:spPr>
        <p:txBody>
          <a:bodyPr/>
          <a:lstStyle/>
          <a:p>
            <a:pPr>
              <a:defRPr/>
            </a:pPr>
            <a:fld id="{54328552-3EE7-478B-A236-FBD73B98629C}" type="slidenum">
              <a:rPr lang="en-US" smtClean="0">
                <a:solidFill>
                  <a:srgbClr val="4F81BD"/>
                </a:solidFill>
              </a:rPr>
              <a:pPr>
                <a:defRPr/>
              </a:pPr>
              <a:t>84</a:t>
            </a:fld>
            <a:endParaRPr lang="en-US">
              <a:solidFill>
                <a:srgbClr val="4F81BD"/>
              </a:solidFill>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908800" y="1752600"/>
            <a:ext cx="4648200" cy="4648200"/>
          </a:xfrm>
          <a:prstGeom prst="rect">
            <a:avLst/>
          </a:prstGeom>
        </p:spPr>
      </p:pic>
    </p:spTree>
    <p:extLst>
      <p:ext uri="{BB962C8B-B14F-4D97-AF65-F5344CB8AC3E}">
        <p14:creationId xmlns:p14="http://schemas.microsoft.com/office/powerpoint/2010/main" val="261407575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Violent Local Weather</a:t>
            </a:r>
            <a:endParaRPr lang="en-US" dirty="0"/>
          </a:p>
        </p:txBody>
      </p:sp>
      <p:sp>
        <p:nvSpPr>
          <p:cNvPr id="3" name="Text Placeholder 2"/>
          <p:cNvSpPr>
            <a:spLocks noGrp="1"/>
          </p:cNvSpPr>
          <p:nvPr>
            <p:ph idx="1"/>
          </p:nvPr>
        </p:nvSpPr>
        <p:spPr>
          <a:xfrm>
            <a:off x="142504" y="1721370"/>
            <a:ext cx="5899675" cy="4664439"/>
          </a:xfrm>
        </p:spPr>
        <p:txBody>
          <a:bodyPr>
            <a:normAutofit fontScale="92500" lnSpcReduction="10000"/>
          </a:bodyPr>
          <a:lstStyle/>
          <a:p>
            <a:pPr marL="60325" indent="0">
              <a:buNone/>
            </a:pPr>
            <a:r>
              <a:rPr lang="en-US" sz="3200" dirty="0" smtClean="0"/>
              <a:t>Long-term trends tough to ID because we</a:t>
            </a:r>
            <a:r>
              <a:rPr lang="en-US" sz="3200" dirty="0"/>
              <a:t> </a:t>
            </a:r>
            <a:r>
              <a:rPr lang="en-US" sz="3200" dirty="0" smtClean="0"/>
              <a:t>have become </a:t>
            </a:r>
            <a:r>
              <a:rPr lang="en-US" sz="3200" dirty="0"/>
              <a:t>so much better at </a:t>
            </a:r>
            <a:r>
              <a:rPr lang="en-US" sz="3200" dirty="0" smtClean="0"/>
              <a:t>predicting/verifying</a:t>
            </a:r>
          </a:p>
          <a:p>
            <a:pPr marL="60325" indent="0">
              <a:buNone/>
            </a:pPr>
            <a:endParaRPr lang="en-US" sz="3200" dirty="0"/>
          </a:p>
          <a:p>
            <a:pPr marL="60325" indent="0">
              <a:buNone/>
            </a:pPr>
            <a:r>
              <a:rPr lang="en-US" sz="3200" b="1" dirty="0" smtClean="0"/>
              <a:t>Climate-scale ingredients &amp; Trends:</a:t>
            </a:r>
          </a:p>
          <a:p>
            <a:pPr indent="-230188"/>
            <a:r>
              <a:rPr lang="en-US" sz="3200" b="1" dirty="0" smtClean="0"/>
              <a:t>Instability</a:t>
            </a:r>
            <a:r>
              <a:rPr lang="en-US" sz="3200" dirty="0" smtClean="0"/>
              <a:t> is </a:t>
            </a:r>
            <a:r>
              <a:rPr lang="en-US" sz="3200" dirty="0"/>
              <a:t>likely increasing / will increase</a:t>
            </a:r>
          </a:p>
          <a:p>
            <a:pPr indent="-230188"/>
            <a:r>
              <a:rPr lang="en-US" sz="3200" b="1" dirty="0" smtClean="0"/>
              <a:t>Shear</a:t>
            </a:r>
            <a:r>
              <a:rPr lang="en-US" sz="3200" dirty="0" smtClean="0"/>
              <a:t>, </a:t>
            </a:r>
            <a:r>
              <a:rPr lang="en-US" sz="3200" dirty="0"/>
              <a:t>in the long term, decrease</a:t>
            </a:r>
          </a:p>
          <a:p>
            <a:pPr indent="-230188"/>
            <a:r>
              <a:rPr lang="en-US" sz="3200" dirty="0"/>
              <a:t>Some “long term trends vs. game day” issues</a:t>
            </a:r>
          </a:p>
          <a:p>
            <a:pPr indent="-230188"/>
            <a:endParaRPr lang="en-US" sz="2800" dirty="0" smtClean="0"/>
          </a:p>
          <a:p>
            <a:pPr marL="0" indent="0">
              <a:buNone/>
            </a:pPr>
            <a:endParaRPr lang="en-US" sz="2800" dirty="0"/>
          </a:p>
        </p:txBody>
      </p:sp>
      <p:sp>
        <p:nvSpPr>
          <p:cNvPr id="4" name="Slide Number Placeholder 3"/>
          <p:cNvSpPr>
            <a:spLocks noGrp="1"/>
          </p:cNvSpPr>
          <p:nvPr>
            <p:ph type="sldNum" sz="quarter" idx="4294967295"/>
          </p:nvPr>
        </p:nvSpPr>
        <p:spPr>
          <a:xfrm>
            <a:off x="11499851" y="6503989"/>
            <a:ext cx="692149" cy="244475"/>
          </a:xfrm>
          <a:prstGeom prst="rect">
            <a:avLst/>
          </a:prstGeom>
        </p:spPr>
        <p:txBody>
          <a:bodyPr/>
          <a:lstStyle/>
          <a:p>
            <a:pPr>
              <a:defRPr/>
            </a:pPr>
            <a:fld id="{54328552-3EE7-478B-A236-FBD73B98629C}" type="slidenum">
              <a:rPr lang="en-US" smtClean="0">
                <a:solidFill>
                  <a:srgbClr val="4F81BD"/>
                </a:solidFill>
              </a:rPr>
              <a:pPr>
                <a:defRPr/>
              </a:pPr>
              <a:t>85</a:t>
            </a:fld>
            <a:endParaRPr lang="en-US">
              <a:solidFill>
                <a:srgbClr val="4F81BD"/>
              </a:solidFill>
            </a:endParaRPr>
          </a:p>
        </p:txBody>
      </p:sp>
      <p:pic>
        <p:nvPicPr>
          <p:cNvPr id="5" name="Content Placeholder 4" descr="circum of large 8inch hail in vivian.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114271" y="1721371"/>
            <a:ext cx="5730240" cy="3223260"/>
          </a:xfrm>
          <a:prstGeom prst="rect">
            <a:avLst/>
          </a:prstGeom>
          <a:noFill/>
          <a:ln>
            <a:noFill/>
          </a:ln>
        </p:spPr>
      </p:pic>
      <p:sp>
        <p:nvSpPr>
          <p:cNvPr id="6" name="Rectangle 5"/>
          <p:cNvSpPr/>
          <p:nvPr/>
        </p:nvSpPr>
        <p:spPr>
          <a:xfrm>
            <a:off x="8909438" y="4944632"/>
            <a:ext cx="2451312" cy="369332"/>
          </a:xfrm>
          <a:prstGeom prst="rect">
            <a:avLst/>
          </a:prstGeom>
        </p:spPr>
        <p:txBody>
          <a:bodyPr wrap="none">
            <a:spAutoFit/>
          </a:bodyPr>
          <a:lstStyle/>
          <a:p>
            <a:r>
              <a:rPr lang="en-US" dirty="0"/>
              <a:t>July 23, 2010: Vivian, SD</a:t>
            </a:r>
          </a:p>
        </p:txBody>
      </p:sp>
    </p:spTree>
    <p:extLst>
      <p:ext uri="{BB962C8B-B14F-4D97-AF65-F5344CB8AC3E}">
        <p14:creationId xmlns:p14="http://schemas.microsoft.com/office/powerpoint/2010/main" val="181845501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Measures of Drought</a:t>
            </a:r>
            <a:endParaRPr lang="en-US" dirty="0"/>
          </a:p>
        </p:txBody>
      </p:sp>
      <p:sp>
        <p:nvSpPr>
          <p:cNvPr id="5" name="Content Placeholder 4"/>
          <p:cNvSpPr>
            <a:spLocks noGrp="1"/>
          </p:cNvSpPr>
          <p:nvPr>
            <p:ph idx="1"/>
          </p:nvPr>
        </p:nvSpPr>
        <p:spPr>
          <a:xfrm>
            <a:off x="838200" y="1825625"/>
            <a:ext cx="6069268" cy="4351339"/>
          </a:xfrm>
        </p:spPr>
        <p:txBody>
          <a:bodyPr/>
          <a:lstStyle/>
          <a:p>
            <a:r>
              <a:rPr lang="en-US" dirty="0" smtClean="0"/>
              <a:t>Palmer Drought Severity Index – and many cousins</a:t>
            </a:r>
          </a:p>
          <a:p>
            <a:r>
              <a:rPr lang="en-US" dirty="0" smtClean="0"/>
              <a:t>Standardized Precipitation Index – and cousin</a:t>
            </a:r>
          </a:p>
          <a:p>
            <a:r>
              <a:rPr lang="en-US" dirty="0" err="1" smtClean="0"/>
              <a:t>Keetch</a:t>
            </a:r>
            <a:r>
              <a:rPr lang="en-US" dirty="0" smtClean="0"/>
              <a:t>–</a:t>
            </a:r>
            <a:r>
              <a:rPr lang="en-US" dirty="0" err="1" smtClean="0"/>
              <a:t>Byram</a:t>
            </a:r>
            <a:r>
              <a:rPr lang="en-US" dirty="0" smtClean="0"/>
              <a:t> Drought Index</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4983" y="4001294"/>
            <a:ext cx="4205489" cy="26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587125" y="1554956"/>
            <a:ext cx="3881203" cy="2446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401673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7659" y="198089"/>
            <a:ext cx="3828922" cy="298519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2691" y="3349532"/>
            <a:ext cx="4713890" cy="2985197"/>
          </a:xfrm>
          <a:prstGeom prst="rect">
            <a:avLst/>
          </a:prstGeom>
        </p:spPr>
      </p:pic>
      <p:sp>
        <p:nvSpPr>
          <p:cNvPr id="12291" name="Content Placeholder 2"/>
          <p:cNvSpPr>
            <a:spLocks noGrp="1"/>
          </p:cNvSpPr>
          <p:nvPr>
            <p:ph idx="1"/>
          </p:nvPr>
        </p:nvSpPr>
        <p:spPr>
          <a:xfrm>
            <a:off x="279401" y="1856934"/>
            <a:ext cx="6655971" cy="4477795"/>
          </a:xfrm>
        </p:spPr>
        <p:txBody>
          <a:bodyPr>
            <a:normAutofit/>
          </a:bodyPr>
          <a:lstStyle/>
          <a:p>
            <a:pPr>
              <a:spcBef>
                <a:spcPts val="0"/>
              </a:spcBef>
            </a:pPr>
            <a:r>
              <a:rPr lang="en-US" sz="2800" dirty="0">
                <a:solidFill>
                  <a:schemeClr val="tx1"/>
                </a:solidFill>
              </a:rPr>
              <a:t>Monthly SPI</a:t>
            </a:r>
          </a:p>
          <a:p>
            <a:pPr lvl="1">
              <a:spcBef>
                <a:spcPts val="0"/>
              </a:spcBef>
            </a:pPr>
            <a:r>
              <a:rPr lang="en-US" sz="2400" dirty="0">
                <a:solidFill>
                  <a:schemeClr val="tx1"/>
                </a:solidFill>
              </a:rPr>
              <a:t>Can be useful for determining </a:t>
            </a:r>
            <a:r>
              <a:rPr lang="en-US" sz="2400" dirty="0" err="1">
                <a:solidFill>
                  <a:schemeClr val="tx1"/>
                </a:solidFill>
              </a:rPr>
              <a:t>Dx</a:t>
            </a:r>
            <a:r>
              <a:rPr lang="en-US" sz="2400" dirty="0">
                <a:solidFill>
                  <a:schemeClr val="tx1"/>
                </a:solidFill>
              </a:rPr>
              <a:t> intensity once drought is established, but not for triggering drought</a:t>
            </a:r>
          </a:p>
          <a:p>
            <a:pPr>
              <a:spcBef>
                <a:spcPts val="0"/>
              </a:spcBef>
            </a:pPr>
            <a:r>
              <a:rPr lang="en-US" sz="2800" dirty="0">
                <a:solidFill>
                  <a:schemeClr val="tx1"/>
                </a:solidFill>
              </a:rPr>
              <a:t>Monthly Percent of Normal Precipitation</a:t>
            </a:r>
          </a:p>
          <a:p>
            <a:pPr lvl="1">
              <a:spcBef>
                <a:spcPts val="0"/>
              </a:spcBef>
            </a:pPr>
            <a:r>
              <a:rPr lang="en-US" sz="2400" dirty="0">
                <a:solidFill>
                  <a:schemeClr val="tx1"/>
                </a:solidFill>
              </a:rPr>
              <a:t>Not as useful if normal is too much different from the monthly minimum </a:t>
            </a:r>
            <a:r>
              <a:rPr lang="en-US" sz="2400" dirty="0" err="1">
                <a:solidFill>
                  <a:schemeClr val="tx1"/>
                </a:solidFill>
              </a:rPr>
              <a:t>precip</a:t>
            </a:r>
            <a:r>
              <a:rPr lang="en-US" sz="2400" dirty="0">
                <a:solidFill>
                  <a:schemeClr val="tx1"/>
                </a:solidFill>
              </a:rPr>
              <a:t> drought trigger</a:t>
            </a:r>
          </a:p>
          <a:p>
            <a:pPr lvl="1"/>
            <a:endParaRPr lang="en-US" sz="2400" dirty="0">
              <a:solidFill>
                <a:schemeClr val="tx1"/>
              </a:solidFill>
            </a:endParaRPr>
          </a:p>
        </p:txBody>
      </p:sp>
      <p:sp>
        <p:nvSpPr>
          <p:cNvPr id="4" name="Title 3"/>
          <p:cNvSpPr>
            <a:spLocks noGrp="1"/>
          </p:cNvSpPr>
          <p:nvPr>
            <p:ph type="title"/>
          </p:nvPr>
        </p:nvSpPr>
        <p:spPr>
          <a:xfrm>
            <a:off x="279401" y="365125"/>
            <a:ext cx="7753251" cy="1325563"/>
          </a:xfrm>
        </p:spPr>
        <p:txBody>
          <a:bodyPr>
            <a:normAutofit fontScale="90000"/>
          </a:bodyPr>
          <a:lstStyle/>
          <a:p>
            <a:pPr algn="l"/>
            <a:r>
              <a:rPr lang="en-US" dirty="0" smtClean="0"/>
              <a:t>Other Drought Monitoring Criteria</a:t>
            </a:r>
            <a:endParaRPr lang="en-US" dirty="0"/>
          </a:p>
        </p:txBody>
      </p:sp>
    </p:spTree>
    <p:extLst>
      <p:ext uri="{BB962C8B-B14F-4D97-AF65-F5344CB8AC3E}">
        <p14:creationId xmlns:p14="http://schemas.microsoft.com/office/powerpoint/2010/main" val="3650686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Other, more directly practicable, metrics</a:t>
            </a:r>
            <a:endParaRPr lang="en-US" dirty="0"/>
          </a:p>
        </p:txBody>
      </p:sp>
      <p:sp>
        <p:nvSpPr>
          <p:cNvPr id="6" name="TextBox 5"/>
          <p:cNvSpPr txBox="1"/>
          <p:nvPr/>
        </p:nvSpPr>
        <p:spPr>
          <a:xfrm>
            <a:off x="5244728" y="6011274"/>
            <a:ext cx="3844194" cy="400110"/>
          </a:xfrm>
          <a:prstGeom prst="rect">
            <a:avLst/>
          </a:prstGeom>
          <a:noFill/>
        </p:spPr>
        <p:txBody>
          <a:bodyPr wrap="none" rtlCol="0">
            <a:spAutoFit/>
          </a:bodyPr>
          <a:lstStyle/>
          <a:p>
            <a:r>
              <a:rPr lang="en-US" sz="2000" b="1" dirty="0" smtClean="0">
                <a:solidFill>
                  <a:schemeClr val="tx2">
                    <a:lumMod val="75000"/>
                  </a:schemeClr>
                </a:solidFill>
                <a:hlinkClick r:id="rId2"/>
              </a:rPr>
              <a:t>https://www.ncdc.noaa.gov/sotc</a:t>
            </a:r>
            <a:r>
              <a:rPr lang="en-US" sz="2000" b="1" dirty="0" smtClean="0">
                <a:solidFill>
                  <a:schemeClr val="tx2">
                    <a:lumMod val="75000"/>
                  </a:schemeClr>
                </a:solidFill>
              </a:rPr>
              <a:t>  </a:t>
            </a:r>
            <a:endParaRPr lang="en-US" sz="2000" b="1" dirty="0">
              <a:solidFill>
                <a:schemeClr val="tx2">
                  <a:lumMod val="75000"/>
                </a:schemeClr>
              </a:solidFill>
            </a:endParaRPr>
          </a:p>
        </p:txBody>
      </p:sp>
      <p:sp>
        <p:nvSpPr>
          <p:cNvPr id="7" name="TextBox 6"/>
          <p:cNvSpPr txBox="1"/>
          <p:nvPr/>
        </p:nvSpPr>
        <p:spPr>
          <a:xfrm>
            <a:off x="0" y="2270859"/>
            <a:ext cx="1584960" cy="2308324"/>
          </a:xfrm>
          <a:prstGeom prst="rect">
            <a:avLst/>
          </a:prstGeom>
          <a:noFill/>
        </p:spPr>
        <p:txBody>
          <a:bodyPr wrap="square" rtlCol="0">
            <a:spAutoFit/>
          </a:bodyPr>
          <a:lstStyle/>
          <a:p>
            <a:pPr algn="r"/>
            <a:r>
              <a:rPr lang="en-US" sz="2400" b="1" dirty="0" smtClean="0"/>
              <a:t>Monthly state of the climate reports</a:t>
            </a:r>
          </a:p>
          <a:p>
            <a:pPr algn="r"/>
            <a:r>
              <a:rPr lang="en-US" sz="2400" b="1" dirty="0" smtClean="0"/>
              <a:t>(U.S.)</a:t>
            </a:r>
            <a:endParaRPr lang="en-US" sz="2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960" y="1690688"/>
            <a:ext cx="5303520" cy="410257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8480" y="1690687"/>
            <a:ext cx="5303520" cy="4102571"/>
          </a:xfrm>
          <a:prstGeom prst="rect">
            <a:avLst/>
          </a:prstGeom>
        </p:spPr>
      </p:pic>
    </p:spTree>
    <p:extLst>
      <p:ext uri="{BB962C8B-B14F-4D97-AF65-F5344CB8AC3E}">
        <p14:creationId xmlns:p14="http://schemas.microsoft.com/office/powerpoint/2010/main" val="23046406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3355</TotalTime>
  <Words>3684</Words>
  <Application>Microsoft Office PowerPoint</Application>
  <PresentationFormat>Widescreen</PresentationFormat>
  <Paragraphs>551</Paragraphs>
  <Slides>87</Slides>
  <Notes>23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87</vt:i4>
      </vt:variant>
    </vt:vector>
  </HeadingPairs>
  <TitlesOfParts>
    <vt:vector size="98" baseType="lpstr">
      <vt:lpstr>ＭＳ Ｐゴシック</vt:lpstr>
      <vt:lpstr>Arial</vt:lpstr>
      <vt:lpstr>Arial (headings)</vt:lpstr>
      <vt:lpstr>Arial Narrow</vt:lpstr>
      <vt:lpstr>Calibri</vt:lpstr>
      <vt:lpstr>Calibri Light</vt:lpstr>
      <vt:lpstr>Helvetica</vt:lpstr>
      <vt:lpstr>LucidaGrande</vt:lpstr>
      <vt:lpstr>Wingdings</vt:lpstr>
      <vt:lpstr>Office Theme</vt:lpstr>
      <vt:lpstr>Custom Design</vt:lpstr>
      <vt:lpstr>PowerPoint Presentation</vt:lpstr>
      <vt:lpstr>Today</vt:lpstr>
      <vt:lpstr>Introductions</vt:lpstr>
      <vt:lpstr>National Centers for Environmental Information – Asheville, NC </vt:lpstr>
      <vt:lpstr>NCEI Monitoring Branch &amp; US Drought Portal http://www.ncdc.noaa.gov/climate-monitoring and http://www.drought.gov</vt:lpstr>
      <vt:lpstr>If you know us, it’s probably for this Difference From 20th Century Average, in °F</vt:lpstr>
      <vt:lpstr>However … </vt:lpstr>
      <vt:lpstr>Other, more directly practicable, metrics</vt:lpstr>
      <vt:lpstr>Other, more directly practicable, metrics</vt:lpstr>
      <vt:lpstr>Other, more directly practicable, metrics</vt:lpstr>
      <vt:lpstr>Other, more directly practicable, metrics</vt:lpstr>
      <vt:lpstr>How do we know climate is changing?</vt:lpstr>
      <vt:lpstr>Global Surface Temperature Difference From 20th Century Average, in °F</vt:lpstr>
      <vt:lpstr>How “warmest on record” looks on a map</vt:lpstr>
      <vt:lpstr>The Rate of Warming varies around the world</vt:lpstr>
      <vt:lpstr>… and around the country</vt:lpstr>
      <vt:lpstr>Variability still plays a role!</vt:lpstr>
      <vt:lpstr>Multiple datasets</vt:lpstr>
      <vt:lpstr>The rest of the story: adjustments reduce the warming rate</vt:lpstr>
      <vt:lpstr>Greenhouse Gases Reach New Record Highs</vt:lpstr>
      <vt:lpstr>Arctic Temperature “Amplification”</vt:lpstr>
      <vt:lpstr>Arctic Sea Ice</vt:lpstr>
      <vt:lpstr>Glaciers and Permafrost Changes</vt:lpstr>
      <vt:lpstr>Shepard Glacier, Glacier National Park United States of America, 1911-2005</vt:lpstr>
      <vt:lpstr>2016: Record High Sea Level &amp; SST</vt:lpstr>
      <vt:lpstr>How do we know it’s driven by people?</vt:lpstr>
      <vt:lpstr>Multiple indicators</vt:lpstr>
      <vt:lpstr>GHG Concentrations and Sources</vt:lpstr>
      <vt:lpstr>Increased Tsfc expected w/ increased GHG</vt:lpstr>
      <vt:lpstr>Upper Atmosphere Temperatures:  Long-Term Trends</vt:lpstr>
      <vt:lpstr>Thanks for all the charts – how, when and where does it matter?</vt:lpstr>
      <vt:lpstr>Globally … sea level rise</vt:lpstr>
      <vt:lpstr>However … </vt:lpstr>
      <vt:lpstr>At the coasts … recurrent tidal flooding http://oceanservice.noaa.gov/facts/nuisance-flooding.html </vt:lpstr>
      <vt:lpstr>Shepard Glacier, Glacier National Park United States of America, 1911-2005</vt:lpstr>
      <vt:lpstr>Haiyan, 2013</vt:lpstr>
      <vt:lpstr>Locally</vt:lpstr>
      <vt:lpstr>Rapid Change Affects Living Systems</vt:lpstr>
      <vt:lpstr>Habitats in the Oceans are Projected to Shift</vt:lpstr>
      <vt:lpstr>The complex model of what you’ll need to know while “doing something” about climate change</vt:lpstr>
      <vt:lpstr>Climate and Extreme Weather</vt:lpstr>
      <vt:lpstr>State records since 2010</vt:lpstr>
      <vt:lpstr>Relationship between weather &amp; climate Literature Review: Stallone et al. (1976)</vt:lpstr>
      <vt:lpstr>Climate and Extreme Weather</vt:lpstr>
      <vt:lpstr>Climate and Extreme Weather</vt:lpstr>
      <vt:lpstr>Climate and Extreme Weather</vt:lpstr>
      <vt:lpstr>Big Heat Increasing / Big Cold Decreasing</vt:lpstr>
      <vt:lpstr>What Extremes are Increasing?</vt:lpstr>
      <vt:lpstr>Some Tools and Resources</vt:lpstr>
      <vt:lpstr>Climate Assessment Reports</vt:lpstr>
      <vt:lpstr>State of the Climate: http://www.ncdc.noaa.gov/bams </vt:lpstr>
      <vt:lpstr>Climate Assessment Reports: Recent Additions</vt:lpstr>
      <vt:lpstr>Climate Assessment Reports: Recent Additions</vt:lpstr>
      <vt:lpstr>Indicators of Global Change http://www.globalchange.gov/browse/indicators </vt:lpstr>
      <vt:lpstr>NOAA Data in the Classroom https://dataintheclassroom.noaa.gov/ </vt:lpstr>
      <vt:lpstr>Monthly / Seasonal Public Reports http://www.ncdc.noaa.gov/sotc/ </vt:lpstr>
      <vt:lpstr>Climate at a Glance https://www.ncdc.noaa.gov/cag </vt:lpstr>
      <vt:lpstr>Climate at a Glance: Louisiana https://www.ncdc.noaa.gov/cag, or https://www.ncdc.noaa.gov/cag/time-series/us/16/0/tmax/3/8/1895-2017   </vt:lpstr>
      <vt:lpstr>Climate at a Glance: Louisiana https://www.ncdc.noaa.gov/cag, or https://www.ncdc.noaa.gov/cag/time-series/us/16/0/tmin/3/8/1895-2017  </vt:lpstr>
      <vt:lpstr>Climate at a Glance https://www.ncdc.noaa.gov/cag </vt:lpstr>
      <vt:lpstr>Climatological Rankings https://www.ncdc.noaa.gov/temp-and-precip/climatological-rankings/ </vt:lpstr>
      <vt:lpstr>U.S. Drought Monitor https://www.drought.gov/ &amp; http://droughtmonitor.unl.edu </vt:lpstr>
      <vt:lpstr>Snow products for FEMA (&amp; NWS) http://www.ncdc.noaa.gov/snow-and-ice/ </vt:lpstr>
      <vt:lpstr>Billion Dollar Wx and Cx Disasters https://www.ncdc.noaa.gov/billions/ </vt:lpstr>
      <vt:lpstr>A Story</vt:lpstr>
      <vt:lpstr>I’m from Oklahoma … </vt:lpstr>
      <vt:lpstr>PowerPoint Presentation</vt:lpstr>
      <vt:lpstr>The Drought Decade Palmer Hydrologic Drought Index: OKCD2</vt:lpstr>
      <vt:lpstr>The complex model of what you’ll need to know while “doing something” about climate change</vt:lpstr>
      <vt:lpstr>Thank you for your time. Do your best.</vt:lpstr>
      <vt:lpstr>References: State of the Climate</vt:lpstr>
      <vt:lpstr>References: Climate &amp; Extreme Weather</vt:lpstr>
      <vt:lpstr>References: Social media &amp; webinars</vt:lpstr>
      <vt:lpstr>Extra Slides</vt:lpstr>
      <vt:lpstr>PowerPoint Presentation</vt:lpstr>
      <vt:lpstr>Year-to-date “horserace” graphic</vt:lpstr>
      <vt:lpstr>Some situations call for tracking ingredients</vt:lpstr>
      <vt:lpstr>Nationally: Big Heat is Increasing NOAA/NCEI Climate Extremes Index: http://www.ncdc.noaa.gov/extremes/cei</vt:lpstr>
      <vt:lpstr>Big Rain is Increasing</vt:lpstr>
      <vt:lpstr>Extreme Precipitation</vt:lpstr>
      <vt:lpstr>Extremes in Temperature</vt:lpstr>
      <vt:lpstr>It’s not just temperature</vt:lpstr>
      <vt:lpstr>Extreme Events</vt:lpstr>
      <vt:lpstr>Hurricanes &amp; Tropical Cyclones</vt:lpstr>
      <vt:lpstr>Violent Local Weather</vt:lpstr>
      <vt:lpstr>Measures of Drought</vt:lpstr>
      <vt:lpstr>Other Drought Monitoring Criteria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Derek Arndt</cp:lastModifiedBy>
  <cp:revision>149</cp:revision>
  <dcterms:created xsi:type="dcterms:W3CDTF">2016-01-21T13:21:29Z</dcterms:created>
  <dcterms:modified xsi:type="dcterms:W3CDTF">2017-11-09T20:45:27Z</dcterms:modified>
</cp:coreProperties>
</file>