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61"/>
  </p:notesMasterIdLst>
  <p:sldIdLst>
    <p:sldId id="301" r:id="rId2"/>
    <p:sldId id="407" r:id="rId3"/>
    <p:sldId id="408" r:id="rId4"/>
    <p:sldId id="409" r:id="rId5"/>
    <p:sldId id="405" r:id="rId6"/>
    <p:sldId id="511" r:id="rId7"/>
    <p:sldId id="538" r:id="rId8"/>
    <p:sldId id="403" r:id="rId9"/>
    <p:sldId id="514" r:id="rId10"/>
    <p:sldId id="411" r:id="rId11"/>
    <p:sldId id="465" r:id="rId12"/>
    <p:sldId id="489" r:id="rId13"/>
    <p:sldId id="490" r:id="rId14"/>
    <p:sldId id="542" r:id="rId15"/>
    <p:sldId id="414" r:id="rId16"/>
    <p:sldId id="551" r:id="rId17"/>
    <p:sldId id="416" r:id="rId18"/>
    <p:sldId id="466" r:id="rId19"/>
    <p:sldId id="417" r:id="rId20"/>
    <p:sldId id="552" r:id="rId21"/>
    <p:sldId id="567" r:id="rId22"/>
    <p:sldId id="418" r:id="rId23"/>
    <p:sldId id="515" r:id="rId24"/>
    <p:sldId id="504" r:id="rId25"/>
    <p:sldId id="554" r:id="rId26"/>
    <p:sldId id="419" r:id="rId27"/>
    <p:sldId id="420" r:id="rId28"/>
    <p:sldId id="555" r:id="rId29"/>
    <p:sldId id="425" r:id="rId30"/>
    <p:sldId id="460" r:id="rId31"/>
    <p:sldId id="565" r:id="rId32"/>
    <p:sldId id="380" r:id="rId33"/>
    <p:sldId id="459" r:id="rId34"/>
    <p:sldId id="568" r:id="rId35"/>
    <p:sldId id="558" r:id="rId36"/>
    <p:sldId id="559" r:id="rId37"/>
    <p:sldId id="560" r:id="rId38"/>
    <p:sldId id="550" r:id="rId39"/>
    <p:sldId id="561" r:id="rId40"/>
    <p:sldId id="544" r:id="rId41"/>
    <p:sldId id="547" r:id="rId42"/>
    <p:sldId id="545" r:id="rId43"/>
    <p:sldId id="556" r:id="rId44"/>
    <p:sldId id="548" r:id="rId45"/>
    <p:sldId id="564" r:id="rId46"/>
    <p:sldId id="549" r:id="rId47"/>
    <p:sldId id="562" r:id="rId48"/>
    <p:sldId id="563" r:id="rId49"/>
    <p:sldId id="500" r:id="rId50"/>
    <p:sldId id="501" r:id="rId51"/>
    <p:sldId id="502" r:id="rId52"/>
    <p:sldId id="508" r:id="rId53"/>
    <p:sldId id="469" r:id="rId54"/>
    <p:sldId id="427" r:id="rId55"/>
    <p:sldId id="454" r:id="rId56"/>
    <p:sldId id="517" r:id="rId57"/>
    <p:sldId id="445" r:id="rId58"/>
    <p:sldId id="513" r:id="rId59"/>
    <p:sldId id="566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60E"/>
    <a:srgbClr val="FCF8F5"/>
    <a:srgbClr val="FFFCF8"/>
    <a:srgbClr val="F6F3F0"/>
    <a:srgbClr val="EDE9E5"/>
    <a:srgbClr val="768973"/>
    <a:srgbClr val="667E75"/>
    <a:srgbClr val="9BEEFF"/>
    <a:srgbClr val="FFBF30"/>
    <a:srgbClr val="FFE9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07" autoAdjust="0"/>
    <p:restoredTop sz="91808" autoAdjust="0"/>
  </p:normalViewPr>
  <p:slideViewPr>
    <p:cSldViewPr snapToGrid="0">
      <p:cViewPr>
        <p:scale>
          <a:sx n="66" d="100"/>
          <a:sy n="66" d="100"/>
        </p:scale>
        <p:origin x="-1392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5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A3E2DDC-4874-46F1-B28A-3F838DC06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44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(6/2/15 05:52) -----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3E2DDC-4874-46F1-B28A-3F838DC06E2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12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3E2DDC-4874-46F1-B28A-3F838DC06E2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23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Statistical significance does imply meaningfulness</a:t>
            </a:r>
          </a:p>
          <a:p>
            <a:endParaRPr lang="en-US" dirty="0" smtClean="0"/>
          </a:p>
          <a:p>
            <a:r>
              <a:rPr lang="en-US" b="1" dirty="0" smtClean="0"/>
              <a:t>Effect size: </a:t>
            </a:r>
            <a:r>
              <a:rPr lang="en-US" dirty="0" smtClean="0"/>
              <a:t>standardized group mean differences</a:t>
            </a:r>
          </a:p>
          <a:p>
            <a:r>
              <a:rPr lang="en-US" dirty="0" smtClean="0"/>
              <a:t>Cohen’s d= </a:t>
            </a:r>
            <a:r>
              <a:rPr lang="en-US" u="sng" dirty="0" smtClean="0"/>
              <a:t>Mean1-Mean 2</a:t>
            </a:r>
          </a:p>
          <a:p>
            <a:r>
              <a:rPr lang="en-US" u="none" dirty="0" smtClean="0"/>
              <a:t>                          SD pooled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3E2DDC-4874-46F1-B28A-3F838DC06E2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92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1350 classroom</a:t>
            </a:r>
          </a:p>
          <a:p>
            <a:r>
              <a:rPr lang="en-US" dirty="0" smtClean="0"/>
              <a:t>Henry of Germany delivers a lecture </a:t>
            </a:r>
            <a:r>
              <a:rPr lang="en-US" sz="1200" dirty="0" smtClean="0"/>
              <a:t>in 14</a:t>
            </a:r>
            <a:r>
              <a:rPr lang="en-US" sz="1200" baseline="30000" dirty="0" smtClean="0"/>
              <a:t>th</a:t>
            </a:r>
            <a:r>
              <a:rPr lang="en-US" sz="1200" baseline="0" dirty="0" smtClean="0"/>
              <a:t> Century Bologna</a:t>
            </a:r>
          </a:p>
          <a:p>
            <a:r>
              <a:rPr lang="en-US" sz="1200" dirty="0" err="1" smtClean="0"/>
              <a:t>Laurentius</a:t>
            </a:r>
            <a:r>
              <a:rPr lang="en-US" sz="1200" baseline="0" dirty="0" smtClean="0"/>
              <a:t> de </a:t>
            </a:r>
            <a:r>
              <a:rPr lang="en-US" sz="1200" baseline="0" dirty="0" err="1" smtClean="0"/>
              <a:t>Voltolina</a:t>
            </a:r>
            <a:r>
              <a:rPr lang="en-US" sz="1200" baseline="0" dirty="0" smtClean="0"/>
              <a:t>: Liber </a:t>
            </a:r>
            <a:r>
              <a:rPr lang="en-US" sz="1200" baseline="0" dirty="0" err="1" smtClean="0"/>
              <a:t>ethicorum</a:t>
            </a:r>
            <a:r>
              <a:rPr lang="en-US" sz="1200" baseline="0" dirty="0" smtClean="0"/>
              <a:t> des </a:t>
            </a:r>
            <a:r>
              <a:rPr lang="en-US" sz="1200" baseline="0" dirty="0" err="1" smtClean="0"/>
              <a:t>Henricus</a:t>
            </a:r>
            <a:r>
              <a:rPr lang="en-US" sz="1200" baseline="0" dirty="0" smtClean="0"/>
              <a:t> de </a:t>
            </a:r>
            <a:r>
              <a:rPr lang="en-US" sz="1200" baseline="0" dirty="0" err="1" smtClean="0"/>
              <a:t>Alemannia</a:t>
            </a:r>
            <a:r>
              <a:rPr lang="en-US" sz="1200" baseline="0" dirty="0" smtClean="0"/>
              <a:t>: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Middle ages/ Dark Ages   500-1500 AD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3E2DDC-4874-46F1-B28A-3F838DC06E2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23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25C84F-F8A2-43A3-B645-15378EFCE9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488FD-5E4C-4C8C-95FD-5D5E2F8ECD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D9674-86BF-4416-A398-0E435282D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0F812A-4A15-44DE-8E2E-A78ED52929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32273-4DEA-491F-8DD0-35554E5E6B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F957AF-7051-4AFB-A5AF-D40CB9E351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22BEE-B0D0-44E0-9B24-0ACA77541F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1E497-CA11-4E3F-AE2B-BCD4A8DDEB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38E5FC-B1C1-4620-A347-4C15359AF0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9E6988-8F93-43FE-9CEA-619209BBCE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435D7-5EF5-4C2A-BFAE-6DD7CBDE5B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DDE26A6-6D8F-4403-8101-9C9394DFA8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5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5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4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5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6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8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hyperlink" Target="http://www.nytimes.com/2014/09/03/education/active-learning-study.html?_r=0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61722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Scott\Desktop\EOL review\PNAS ms\Cover\Henry of Germany lectures.tif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0700" y="1451957"/>
            <a:ext cx="5562600" cy="446037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85800" y="6064732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Mary Pat Wenderoth</a:t>
            </a:r>
          </a:p>
          <a:p>
            <a:pPr algn="ctr"/>
            <a:r>
              <a:rPr lang="en-US" sz="2000" b="1" dirty="0" smtClean="0">
                <a:latin typeface="+mn-lt"/>
              </a:rPr>
              <a:t>NABT</a:t>
            </a:r>
            <a:r>
              <a:rPr lang="en-US" sz="2000" dirty="0" smtClean="0">
                <a:latin typeface="+mn-lt"/>
              </a:rPr>
              <a:t> 11.10.17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107" y="231932"/>
            <a:ext cx="8686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atin typeface="+mn-lt"/>
                <a:cs typeface="Times New Roman" pitchFamily="18" charset="0"/>
              </a:rPr>
              <a:t>The End of Lecture</a:t>
            </a:r>
          </a:p>
          <a:p>
            <a:pPr algn="ctr">
              <a:defRPr/>
            </a:pPr>
            <a:r>
              <a:rPr lang="en-US" sz="3200" b="1" dirty="0" smtClean="0">
                <a:latin typeface="+mn-lt"/>
                <a:cs typeface="Times New Roman" pitchFamily="18" charset="0"/>
              </a:rPr>
              <a:t>The Future of Evidence-Based Teaching</a:t>
            </a:r>
            <a:endParaRPr lang="en-US" sz="3200" b="1" dirty="0">
              <a:latin typeface="+mn-lt"/>
              <a:cs typeface="Times New Roman" pitchFamily="18" charset="0"/>
            </a:endParaRPr>
          </a:p>
        </p:txBody>
      </p:sp>
      <p:pic>
        <p:nvPicPr>
          <p:cNvPr id="7" name="P 3" descr="UW_W-Logo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1722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 3" descr="UW_W-Logo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269196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65307" y="152400"/>
            <a:ext cx="841338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Does active learning really work?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371600" y="1828800"/>
            <a:ext cx="6858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+mn-lt"/>
              </a:rPr>
              <a:t>Started project: 2 January 2008</a:t>
            </a: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+mn-lt"/>
              </a:rPr>
              <a:t>“Ended” project: 12 May 2014</a:t>
            </a:r>
            <a:endParaRPr lang="en-US" sz="28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21060" y="914400"/>
            <a:ext cx="39018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chemeClr val="tx2"/>
                </a:solidFill>
                <a:latin typeface="+mn-lt"/>
              </a:rPr>
              <a:t>Is there DATA</a:t>
            </a:r>
            <a:r>
              <a:rPr lang="en-US" sz="4000" kern="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4000" b="1" kern="0" dirty="0">
                <a:solidFill>
                  <a:schemeClr val="tx2"/>
                </a:solidFill>
                <a:latin typeface="+mn-lt"/>
              </a:rPr>
              <a:t>?</a:t>
            </a:r>
            <a:endParaRPr lang="en-US" sz="4000" kern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782270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Scott Freeman, </a:t>
            </a:r>
            <a:r>
              <a:rPr lang="en-US" sz="1800" dirty="0">
                <a:latin typeface="+mn-lt"/>
              </a:rPr>
              <a:t>Sarah L. </a:t>
            </a:r>
            <a:r>
              <a:rPr lang="en-US" sz="1800" dirty="0" smtClean="0">
                <a:latin typeface="+mn-lt"/>
              </a:rPr>
              <a:t>Eddy, </a:t>
            </a:r>
            <a:r>
              <a:rPr lang="en-US" sz="1800" dirty="0">
                <a:latin typeface="+mn-lt"/>
              </a:rPr>
              <a:t>Miles </a:t>
            </a:r>
            <a:r>
              <a:rPr lang="en-US" sz="1800" dirty="0" smtClean="0">
                <a:latin typeface="+mn-lt"/>
              </a:rPr>
              <a:t>McDonough, </a:t>
            </a:r>
            <a:r>
              <a:rPr lang="en-US" sz="1800" dirty="0">
                <a:latin typeface="+mn-lt"/>
              </a:rPr>
              <a:t>Michelle K. </a:t>
            </a:r>
            <a:r>
              <a:rPr lang="en-US" sz="1800" dirty="0" smtClean="0">
                <a:latin typeface="+mn-lt"/>
              </a:rPr>
              <a:t>Smith, </a:t>
            </a:r>
            <a:r>
              <a:rPr lang="en-US" sz="1800" dirty="0" err="1">
                <a:latin typeface="+mn-lt"/>
              </a:rPr>
              <a:t>Nnadozie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Okoroafor</a:t>
            </a:r>
            <a:r>
              <a:rPr lang="en-US" sz="1800" dirty="0" smtClean="0">
                <a:latin typeface="+mn-lt"/>
              </a:rPr>
              <a:t>, </a:t>
            </a:r>
            <a:r>
              <a:rPr lang="en-US" sz="1800" dirty="0">
                <a:latin typeface="+mn-lt"/>
              </a:rPr>
              <a:t>Hannah </a:t>
            </a:r>
            <a:r>
              <a:rPr lang="en-US" sz="1800" dirty="0" err="1" smtClean="0">
                <a:latin typeface="+mn-lt"/>
              </a:rPr>
              <a:t>Jordt</a:t>
            </a:r>
            <a:r>
              <a:rPr lang="en-US" sz="1800" dirty="0" smtClean="0">
                <a:latin typeface="+mn-lt"/>
              </a:rPr>
              <a:t>,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&amp; </a:t>
            </a:r>
            <a:r>
              <a:rPr lang="en-US" sz="1800" dirty="0">
                <a:latin typeface="+mn-lt"/>
              </a:rPr>
              <a:t>Mary Pat </a:t>
            </a:r>
            <a:r>
              <a:rPr lang="en-US" sz="1800" dirty="0" smtClean="0">
                <a:latin typeface="+mn-lt"/>
              </a:rPr>
              <a:t>Wenderoth. 2014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 </a:t>
            </a:r>
            <a:r>
              <a:rPr lang="en-US" sz="1800" b="1" i="1" dirty="0" smtClean="0">
                <a:latin typeface="+mn-lt"/>
              </a:rPr>
              <a:t>PNAS</a:t>
            </a:r>
            <a:r>
              <a:rPr lang="en-US" sz="1800" dirty="0" smtClean="0">
                <a:latin typeface="+mn-lt"/>
              </a:rPr>
              <a:t> 1111(23): 8410-8415  </a:t>
            </a:r>
            <a:r>
              <a:rPr lang="pl-PL" sz="1800" dirty="0" err="1"/>
              <a:t>www.pnas.org</a:t>
            </a:r>
            <a:r>
              <a:rPr lang="pl-PL" sz="1800" dirty="0"/>
              <a:t>/</a:t>
            </a:r>
            <a:r>
              <a:rPr lang="pl-PL" sz="1800" dirty="0" err="1"/>
              <a:t>cgi</a:t>
            </a:r>
            <a:r>
              <a:rPr lang="pl-PL" sz="1800" dirty="0"/>
              <a:t>/doi/10.1073/pnas.1319030111</a:t>
            </a:r>
            <a:endParaRPr lang="en-US" sz="1800" dirty="0"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6304" y="3235570"/>
            <a:ext cx="8822802" cy="1911797"/>
            <a:chOff x="58614" y="3235570"/>
            <a:chExt cx="8822802" cy="1911797"/>
          </a:xfrm>
        </p:grpSpPr>
        <p:pic>
          <p:nvPicPr>
            <p:cNvPr id="9" name="Picture 8" descr="C:\Users\Scott\Documents\Talks, trips\Figures\Dozie mug shot.jp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63562" y="3235570"/>
              <a:ext cx="22098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14" y="3235570"/>
              <a:ext cx="1454727" cy="1905000"/>
            </a:xfrm>
            <a:prstGeom prst="rect">
              <a:avLst/>
            </a:prstGeom>
          </p:spPr>
        </p:pic>
        <p:pic>
          <p:nvPicPr>
            <p:cNvPr id="8" name="Picture 12" descr="http://sbe.umaine.edu/sbewp/wp-content/uploads/2013/10/Michelle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20292" y="3235570"/>
              <a:ext cx="1905000" cy="1905000"/>
            </a:xfrm>
            <a:prstGeom prst="rect">
              <a:avLst/>
            </a:prstGeom>
            <a:noFill/>
          </p:spPr>
        </p:pic>
        <p:pic>
          <p:nvPicPr>
            <p:cNvPr id="10" name="Picture 10" descr="http://mtc.smugmug.com/Other/MTC-Class-of-2011/i-KFmcBDH/0/M/P5310374-M.jpg"/>
            <p:cNvPicPr>
              <a:picLocks noChangeAspect="1" noChangeArrowheads="1"/>
            </p:cNvPicPr>
            <p:nvPr/>
          </p:nvPicPr>
          <p:blipFill rotWithShape="1">
            <a:blip r:embed="rId7"/>
            <a:srcRect l="31900" r="5270"/>
            <a:stretch/>
          </p:blipFill>
          <p:spPr bwMode="auto">
            <a:xfrm>
              <a:off x="6103814" y="3235570"/>
              <a:ext cx="1595892" cy="1905000"/>
            </a:xfrm>
            <a:prstGeom prst="rect">
              <a:avLst/>
            </a:prstGeom>
            <a:noFill/>
          </p:spPr>
        </p:pic>
        <p:pic>
          <p:nvPicPr>
            <p:cNvPr id="11" name="liquid-photo-buffer" descr="http://farm8.staticflickr.com/7059/6843826237_c6cd870b99_z.jpg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52541"/>
            <a:stretch/>
          </p:blipFill>
          <p:spPr bwMode="auto">
            <a:xfrm>
              <a:off x="1295399" y="3235570"/>
              <a:ext cx="1219200" cy="1911797"/>
            </a:xfrm>
            <a:prstGeom prst="rect">
              <a:avLst/>
            </a:prstGeom>
            <a:noFill/>
          </p:spPr>
        </p:pic>
        <p:pic>
          <p:nvPicPr>
            <p:cNvPr id="14" name="Picture 2" descr="C:\Users\Scott\Documents\Talks, trips\1. Resources\miles 1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90390" y="3235570"/>
              <a:ext cx="1193455" cy="1905000"/>
            </a:xfrm>
            <a:prstGeom prst="rect">
              <a:avLst/>
            </a:prstGeom>
            <a:noFill/>
          </p:spPr>
        </p:pic>
        <p:pic>
          <p:nvPicPr>
            <p:cNvPr id="15" name="Picture 14" descr="Screen Shot 2016-05-08 at 8.57.48 A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7124" y="3235570"/>
              <a:ext cx="1224292" cy="190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6586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402975" y="228600"/>
            <a:ext cx="4483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latin typeface="+mn-lt"/>
              </a:rPr>
              <a:t>A meta-analysis: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1760" y="762000"/>
            <a:ext cx="5785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+mn-lt"/>
              </a:rPr>
              <a:t>Five criteria </a:t>
            </a:r>
            <a:r>
              <a:rPr lang="en-US" sz="3600" dirty="0" smtClean="0">
                <a:latin typeface="+mn-lt"/>
              </a:rPr>
              <a:t>for admission</a:t>
            </a:r>
            <a:endParaRPr lang="en-US" sz="36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0392" y="1905000"/>
            <a:ext cx="8305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AutoNum type="arabicPeriod"/>
            </a:pPr>
            <a:r>
              <a:rPr lang="en-US" sz="3200" b="1" dirty="0" smtClean="0">
                <a:latin typeface="+mn-lt"/>
              </a:rPr>
              <a:t> active learning </a:t>
            </a:r>
            <a:r>
              <a:rPr lang="en-US" sz="3200" dirty="0" err="1" smtClean="0">
                <a:latin typeface="+mn-lt"/>
              </a:rPr>
              <a:t>vs</a:t>
            </a:r>
            <a:r>
              <a:rPr lang="en-US" sz="3200" b="1" dirty="0" smtClean="0">
                <a:latin typeface="+mn-lt"/>
              </a:rPr>
              <a:t> traditional lecturing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0392" y="2514600"/>
            <a:ext cx="8305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200" b="1" dirty="0" smtClean="0">
                <a:latin typeface="+mn-lt"/>
              </a:rPr>
              <a:t>2.  regularly scheduled course</a:t>
            </a:r>
          </a:p>
        </p:txBody>
      </p:sp>
      <p:sp>
        <p:nvSpPr>
          <p:cNvPr id="9" name="Rectangle 8"/>
          <p:cNvSpPr/>
          <p:nvPr/>
        </p:nvSpPr>
        <p:spPr>
          <a:xfrm>
            <a:off x="830392" y="3124200"/>
            <a:ext cx="8305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200" b="1" dirty="0" smtClean="0">
                <a:latin typeface="+mn-lt"/>
              </a:rPr>
              <a:t>3.	 </a:t>
            </a:r>
            <a:r>
              <a:rPr lang="en-US" sz="3200" b="1" dirty="0">
                <a:latin typeface="+mn-lt"/>
              </a:rPr>
              <a:t>o</a:t>
            </a:r>
            <a:r>
              <a:rPr lang="en-US" sz="3200" b="1" dirty="0" smtClean="0">
                <a:latin typeface="+mn-lt"/>
              </a:rPr>
              <a:t>ccurs during class sessions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0392" y="3733800"/>
            <a:ext cx="8839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200" b="1" dirty="0" smtClean="0">
                <a:latin typeface="+mn-lt"/>
              </a:rPr>
              <a:t>4.	 undergraduate STEM courses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30392" y="4343400"/>
            <a:ext cx="8305800" cy="1041976"/>
            <a:chOff x="1143000" y="4343400"/>
            <a:chExt cx="8305800" cy="1041976"/>
          </a:xfrm>
        </p:grpSpPr>
        <p:sp>
          <p:nvSpPr>
            <p:cNvPr id="11" name="Rectangle 10"/>
            <p:cNvSpPr/>
            <p:nvPr/>
          </p:nvSpPr>
          <p:spPr>
            <a:xfrm>
              <a:off x="1143000" y="4343400"/>
              <a:ext cx="83058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spcBef>
                  <a:spcPct val="50000"/>
                </a:spcBef>
                <a:buAutoNum type="arabicPeriod" startAt="5"/>
              </a:pPr>
              <a:r>
                <a:rPr lang="en-US" sz="3200" b="1" dirty="0" smtClean="0">
                  <a:latin typeface="+mn-lt"/>
                </a:rPr>
                <a:t> data on academic performance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286000" y="4800600"/>
              <a:ext cx="48768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+mn-lt"/>
                </a:rPr>
                <a:t>DFW or Exam scores</a:t>
              </a:r>
              <a:endParaRPr lang="en-US" sz="32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235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864621" y="380349"/>
            <a:ext cx="556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smtClean="0">
                <a:latin typeface="+mn-lt"/>
                <a:cs typeface="Times New Roman"/>
              </a:rPr>
              <a:t>Literature Searching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199" y="1296975"/>
            <a:ext cx="83058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AutoNum type="arabicPeriod"/>
            </a:pPr>
            <a:r>
              <a:rPr lang="en-US" sz="3600" dirty="0" smtClean="0">
                <a:latin typeface="+mn-lt"/>
                <a:cs typeface="Times New Roman"/>
              </a:rPr>
              <a:t>Hand-search every issue </a:t>
            </a:r>
            <a:br>
              <a:rPr lang="en-US" sz="3600" dirty="0" smtClean="0">
                <a:latin typeface="+mn-lt"/>
                <a:cs typeface="Times New Roman"/>
              </a:rPr>
            </a:br>
            <a:r>
              <a:rPr lang="en-US" sz="3600" b="1" dirty="0" smtClean="0">
                <a:latin typeface="+mn-lt"/>
                <a:cs typeface="Times New Roman"/>
              </a:rPr>
              <a:t>55 STEM education journals </a:t>
            </a:r>
            <a:br>
              <a:rPr lang="en-US" sz="3600" b="1" dirty="0" smtClean="0">
                <a:latin typeface="+mn-lt"/>
                <a:cs typeface="Times New Roman"/>
              </a:rPr>
            </a:br>
            <a:r>
              <a:rPr lang="en-US" sz="3600" b="1" dirty="0" smtClean="0">
                <a:latin typeface="+mn-lt"/>
                <a:cs typeface="Times New Roman"/>
              </a:rPr>
              <a:t>1998</a:t>
            </a:r>
            <a:r>
              <a:rPr lang="en-US" sz="3600" dirty="0" smtClean="0">
                <a:latin typeface="+mn-lt"/>
                <a:cs typeface="Times New Roman"/>
              </a:rPr>
              <a:t> to </a:t>
            </a:r>
            <a:r>
              <a:rPr lang="en-US" sz="3600" b="1" dirty="0" smtClean="0">
                <a:latin typeface="+mn-lt"/>
                <a:cs typeface="Times New Roman"/>
              </a:rPr>
              <a:t>2010</a:t>
            </a:r>
            <a:r>
              <a:rPr lang="en-US" sz="3600" dirty="0" smtClean="0">
                <a:latin typeface="+mn-lt"/>
                <a:cs typeface="Times New Roman"/>
              </a:rPr>
              <a:t>;    (titles</a:t>
            </a:r>
            <a:r>
              <a:rPr lang="en-US" sz="3600" dirty="0">
                <a:latin typeface="+mn-lt"/>
                <a:cs typeface="Times New Roman"/>
              </a:rPr>
              <a:t>/abstracts)</a:t>
            </a:r>
            <a:r>
              <a:rPr lang="en-US" sz="3600" b="1" dirty="0">
                <a:latin typeface="+mn-lt"/>
                <a:cs typeface="Times New Roman"/>
              </a:rPr>
              <a:t> </a:t>
            </a:r>
            <a:endParaRPr lang="en-US" sz="3600" dirty="0" smtClean="0">
              <a:latin typeface="+mn-lt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143854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latin typeface="+mn-lt"/>
                <a:cs typeface="Times New Roman"/>
              </a:rPr>
              <a:t>2. Query </a:t>
            </a:r>
            <a:r>
              <a:rPr lang="en-US" sz="3600" b="1" dirty="0" smtClean="0">
                <a:latin typeface="+mn-lt"/>
                <a:cs typeface="Times New Roman"/>
              </a:rPr>
              <a:t>seven online databases</a:t>
            </a:r>
            <a:r>
              <a:rPr lang="en-US" sz="3600" dirty="0" smtClean="0">
                <a:latin typeface="+mn-lt"/>
                <a:cs typeface="Times New Roman"/>
              </a:rPr>
              <a:t/>
            </a:r>
            <a:br>
              <a:rPr lang="en-US" sz="3600" dirty="0" smtClean="0">
                <a:latin typeface="+mn-lt"/>
                <a:cs typeface="Times New Roman"/>
              </a:rPr>
            </a:br>
            <a:r>
              <a:rPr lang="en-US" sz="3600" dirty="0" smtClean="0">
                <a:latin typeface="+mn-lt"/>
                <a:cs typeface="Times New Roman"/>
              </a:rPr>
              <a:t> using 16 terms;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4390726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latin typeface="+mn-lt"/>
                <a:cs typeface="Times New Roman"/>
              </a:rPr>
              <a:t>3. Mine </a:t>
            </a:r>
            <a:r>
              <a:rPr lang="en-US" sz="3600" b="1" dirty="0" smtClean="0">
                <a:latin typeface="+mn-lt"/>
                <a:cs typeface="Times New Roman"/>
              </a:rPr>
              <a:t>42 bibliographies</a:t>
            </a:r>
            <a:r>
              <a:rPr lang="en-US" sz="3600" dirty="0" smtClean="0">
                <a:latin typeface="+mn-lt"/>
                <a:cs typeface="Times New Roman"/>
              </a:rPr>
              <a:t> and </a:t>
            </a:r>
            <a:br>
              <a:rPr lang="en-US" sz="3600" dirty="0" smtClean="0">
                <a:latin typeface="+mn-lt"/>
                <a:cs typeface="Times New Roman"/>
              </a:rPr>
            </a:br>
            <a:r>
              <a:rPr lang="en-US" sz="3600" dirty="0" smtClean="0">
                <a:latin typeface="+mn-lt"/>
                <a:cs typeface="Times New Roman"/>
              </a:rPr>
              <a:t>qualitative or quantitative reviews;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5696212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600" dirty="0" smtClean="0">
                <a:latin typeface="+mn-lt"/>
                <a:cs typeface="Times New Roman"/>
              </a:rPr>
              <a:t>4. </a:t>
            </a:r>
            <a:r>
              <a:rPr lang="en-US" sz="3600" b="1" dirty="0" smtClean="0">
                <a:latin typeface="+mn-lt"/>
                <a:cs typeface="Times New Roman"/>
              </a:rPr>
              <a:t>“Snowballing</a:t>
            </a:r>
            <a:r>
              <a:rPr lang="en-US" sz="3600" dirty="0" smtClean="0">
                <a:latin typeface="+mn-lt"/>
                <a:cs typeface="Times New Roman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621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330236" y="228600"/>
            <a:ext cx="44835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latin typeface="+mn-lt"/>
              </a:rPr>
              <a:t>A meta-analysis:</a:t>
            </a:r>
          </a:p>
        </p:txBody>
      </p:sp>
      <p:sp>
        <p:nvSpPr>
          <p:cNvPr id="8" name="Rectangle 7"/>
          <p:cNvSpPr/>
          <p:nvPr/>
        </p:nvSpPr>
        <p:spPr>
          <a:xfrm>
            <a:off x="1367838" y="762000"/>
            <a:ext cx="6408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+mn-lt"/>
              </a:rPr>
              <a:t>Five criteria </a:t>
            </a:r>
            <a:r>
              <a:rPr lang="en-US" sz="4000" dirty="0" smtClean="0">
                <a:latin typeface="+mn-lt"/>
              </a:rPr>
              <a:t>for admission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834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330236" y="228600"/>
            <a:ext cx="44835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latin typeface="+mn-lt"/>
              </a:rPr>
              <a:t>A meta-analysis:</a:t>
            </a:r>
          </a:p>
        </p:txBody>
      </p:sp>
      <p:sp>
        <p:nvSpPr>
          <p:cNvPr id="5" name="Rectangle 4"/>
          <p:cNvSpPr/>
          <p:nvPr/>
        </p:nvSpPr>
        <p:spPr>
          <a:xfrm>
            <a:off x="1367838" y="762000"/>
            <a:ext cx="6408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+mn-lt"/>
              </a:rPr>
              <a:t>Five criteria </a:t>
            </a:r>
            <a:r>
              <a:rPr lang="en-US" sz="4000" dirty="0" smtClean="0">
                <a:latin typeface="+mn-lt"/>
              </a:rPr>
              <a:t>for admission</a:t>
            </a:r>
            <a:endParaRPr lang="en-US" sz="40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0392" y="1905000"/>
            <a:ext cx="8305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AutoNum type="arabicPeriod"/>
            </a:pPr>
            <a:r>
              <a:rPr lang="en-US" sz="3200" b="1" dirty="0" smtClean="0">
                <a:latin typeface="+mn-lt"/>
              </a:rPr>
              <a:t> active learning </a:t>
            </a:r>
            <a:r>
              <a:rPr lang="en-US" sz="3200" dirty="0" err="1" smtClean="0">
                <a:latin typeface="+mn-lt"/>
              </a:rPr>
              <a:t>vs</a:t>
            </a:r>
            <a:r>
              <a:rPr lang="en-US" sz="3200" b="1" dirty="0" smtClean="0">
                <a:latin typeface="+mn-lt"/>
              </a:rPr>
              <a:t> traditional lecturing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0392" y="2514600"/>
            <a:ext cx="8305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200" b="1" dirty="0" smtClean="0">
                <a:latin typeface="+mn-lt"/>
              </a:rPr>
              <a:t>2.  regularly scheduled course</a:t>
            </a:r>
          </a:p>
        </p:txBody>
      </p:sp>
      <p:sp>
        <p:nvSpPr>
          <p:cNvPr id="9" name="Rectangle 8"/>
          <p:cNvSpPr/>
          <p:nvPr/>
        </p:nvSpPr>
        <p:spPr>
          <a:xfrm>
            <a:off x="830392" y="3124200"/>
            <a:ext cx="8305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200" b="1" dirty="0" smtClean="0">
                <a:latin typeface="+mn-lt"/>
              </a:rPr>
              <a:t>3.	 </a:t>
            </a:r>
            <a:r>
              <a:rPr lang="en-US" sz="3200" b="1" dirty="0">
                <a:latin typeface="+mn-lt"/>
              </a:rPr>
              <a:t>o</a:t>
            </a:r>
            <a:r>
              <a:rPr lang="en-US" sz="3200" b="1" dirty="0" smtClean="0">
                <a:latin typeface="+mn-lt"/>
              </a:rPr>
              <a:t>ccurs during class sessions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0392" y="3733800"/>
            <a:ext cx="8839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200" b="1" dirty="0" smtClean="0">
                <a:latin typeface="+mn-lt"/>
              </a:rPr>
              <a:t>4.	 undergraduate STEM courses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30392" y="4343400"/>
            <a:ext cx="8305800" cy="1041976"/>
            <a:chOff x="1143000" y="4343400"/>
            <a:chExt cx="8305800" cy="1041976"/>
          </a:xfrm>
        </p:grpSpPr>
        <p:sp>
          <p:nvSpPr>
            <p:cNvPr id="11" name="Rectangle 10"/>
            <p:cNvSpPr/>
            <p:nvPr/>
          </p:nvSpPr>
          <p:spPr>
            <a:xfrm>
              <a:off x="1143000" y="4343400"/>
              <a:ext cx="83058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spcBef>
                  <a:spcPct val="50000"/>
                </a:spcBef>
                <a:buAutoNum type="arabicPeriod" startAt="5"/>
              </a:pPr>
              <a:r>
                <a:rPr lang="en-US" sz="3200" b="1" dirty="0" smtClean="0">
                  <a:latin typeface="+mn-lt"/>
                </a:rPr>
                <a:t> data on academic performance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286000" y="4800600"/>
              <a:ext cx="48768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+mn-lt"/>
                </a:rPr>
                <a:t>DFW or Exam scores</a:t>
              </a:r>
              <a:endParaRPr lang="en-US" sz="32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0671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67677" y="386286"/>
            <a:ext cx="1828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atin typeface="+mn-lt"/>
              </a:rPr>
              <a:t>Coding:</a:t>
            </a:r>
          </a:p>
        </p:txBody>
      </p:sp>
      <p:sp>
        <p:nvSpPr>
          <p:cNvPr id="5" name="Rectangle 4"/>
          <p:cNvSpPr/>
          <p:nvPr/>
        </p:nvSpPr>
        <p:spPr>
          <a:xfrm>
            <a:off x="1981200" y="381000"/>
            <a:ext cx="6934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642</a:t>
            </a:r>
            <a:r>
              <a:rPr lang="en-US" sz="3200" b="1" dirty="0" smtClean="0">
                <a:latin typeface="+mn-lt"/>
              </a:rPr>
              <a:t> papers </a:t>
            </a:r>
            <a:r>
              <a:rPr lang="en-US" sz="3000" b="1" dirty="0" smtClean="0">
                <a:latin typeface="+mn-lt"/>
              </a:rPr>
              <a:t>(one researcher reads)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1600" y="1143000"/>
            <a:ext cx="6324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sz="3200" b="1" dirty="0" smtClean="0">
                <a:latin typeface="+mn-lt"/>
              </a:rPr>
              <a:t>Do they meet 5 criteria?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3962402" y="1078468"/>
            <a:ext cx="304798" cy="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276600" y="1764268"/>
            <a:ext cx="838201" cy="5217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114801" y="1764268"/>
            <a:ext cx="838199" cy="5217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543539" y="2133600"/>
            <a:ext cx="22078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Bef>
                <a:spcPct val="50000"/>
              </a:spcBef>
            </a:pPr>
            <a:r>
              <a:rPr lang="en-US" sz="2000" b="1" dirty="0" smtClean="0">
                <a:latin typeface="+mn-lt"/>
              </a:rPr>
              <a:t>           244</a:t>
            </a:r>
            <a:br>
              <a:rPr lang="en-US" sz="2000" b="1" dirty="0" smtClean="0">
                <a:latin typeface="+mn-lt"/>
              </a:rPr>
            </a:br>
            <a:r>
              <a:rPr lang="en-US" sz="2000" b="1" dirty="0" smtClean="0">
                <a:latin typeface="+mn-lt"/>
              </a:rPr>
              <a:t> “easy rejects”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76600" y="1581090"/>
            <a:ext cx="533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19600" y="1581090"/>
            <a:ext cx="533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</a:rPr>
              <a:t>yes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733800" y="2971800"/>
            <a:ext cx="10668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895600" y="3409890"/>
            <a:ext cx="99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Bef>
                <a:spcPct val="50000"/>
              </a:spcBef>
            </a:pPr>
            <a:r>
              <a:rPr lang="en-US" sz="2000" b="1" dirty="0" smtClean="0">
                <a:latin typeface="+mn-lt"/>
              </a:rPr>
              <a:t>reject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6200000" flipH="1">
            <a:off x="4953002" y="5029200"/>
            <a:ext cx="304798" cy="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743200" y="5086290"/>
            <a:ext cx="594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Bef>
                <a:spcPct val="50000"/>
              </a:spcBef>
            </a:pPr>
            <a:r>
              <a:rPr lang="en-US" sz="2000" b="1" dirty="0" smtClean="0">
                <a:latin typeface="+mn-lt"/>
              </a:rPr>
              <a:t>Missing data search </a:t>
            </a:r>
            <a:r>
              <a:rPr lang="en-US" sz="2000" dirty="0" smtClean="0">
                <a:latin typeface="+mn-lt"/>
              </a:rPr>
              <a:t>(91 papers, 19 successful)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4400" y="2846962"/>
            <a:ext cx="358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spcBef>
                <a:spcPct val="50000"/>
              </a:spcBef>
              <a:buFont typeface="Arial"/>
              <a:buChar char="•"/>
            </a:pPr>
            <a:r>
              <a:rPr lang="en-US" sz="2000" b="1" dirty="0" smtClean="0">
                <a:latin typeface="+mn-lt"/>
              </a:rPr>
              <a:t>confirm 5 criteria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080000" y="5607538"/>
            <a:ext cx="25400" cy="4884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286000" y="6029980"/>
            <a:ext cx="518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Bef>
                <a:spcPct val="50000"/>
              </a:spcBef>
            </a:pPr>
            <a:r>
              <a:rPr lang="en-US" sz="2800" b="1" dirty="0" smtClean="0">
                <a:latin typeface="+mn-lt"/>
              </a:rPr>
              <a:t>Data analysis: 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225 </a:t>
            </a:r>
            <a:r>
              <a:rPr lang="en-US" sz="2800" b="1" dirty="0" smtClean="0">
                <a:latin typeface="+mn-lt"/>
              </a:rPr>
              <a:t>studies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741333" y="3247072"/>
            <a:ext cx="441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b="1" dirty="0" smtClean="0">
                <a:latin typeface="+mn-lt"/>
              </a:rPr>
              <a:t> assessments identical?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b="1" dirty="0" smtClean="0">
                <a:latin typeface="+mn-lt"/>
              </a:rPr>
              <a:t> academic ability of students noted?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b="1" dirty="0" smtClean="0">
                <a:latin typeface="+mn-lt"/>
              </a:rPr>
              <a:t>DATA- meta-analyzable? </a:t>
            </a:r>
            <a:br>
              <a:rPr lang="en-US" sz="1800" b="1" dirty="0" smtClean="0">
                <a:latin typeface="+mn-lt"/>
              </a:rPr>
            </a:br>
            <a:r>
              <a:rPr lang="en-US" sz="1800" b="1" dirty="0" smtClean="0">
                <a:latin typeface="+mn-lt"/>
              </a:rPr>
              <a:t>  (DFW: exam scores)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953000" y="2057400"/>
            <a:ext cx="4495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  <a:latin typeface="+mn-lt"/>
              </a:rPr>
              <a:t>398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b="1" dirty="0" smtClean="0">
                <a:latin typeface="+mn-lt"/>
              </a:rPr>
              <a:t>two coders </a:t>
            </a:r>
            <a:r>
              <a:rPr lang="en-US" sz="1800" dirty="0" smtClean="0">
                <a:latin typeface="+mn-lt"/>
              </a:rPr>
              <a:t/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(SF + MPW, MKS, MM, DO, HJ)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3810000" y="3733800"/>
            <a:ext cx="9144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191000" y="3352800"/>
            <a:ext cx="76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210593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 flipH="1">
            <a:off x="1327588" y="2048099"/>
            <a:ext cx="952520" cy="70376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78907" y="2986530"/>
            <a:ext cx="145273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Bef>
                <a:spcPct val="50000"/>
              </a:spcBef>
            </a:pPr>
            <a:r>
              <a:rPr lang="en-US" sz="3200" b="1" dirty="0" smtClean="0">
                <a:latin typeface="+mn-lt"/>
              </a:rPr>
              <a:t>reject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24240" y="1442166"/>
            <a:ext cx="4510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spcBef>
                <a:spcPct val="50000"/>
              </a:spcBef>
              <a:buFont typeface="Arial"/>
              <a:buChar char="•"/>
            </a:pPr>
            <a:r>
              <a:rPr lang="en-US" sz="3600" b="1" dirty="0" smtClean="0">
                <a:latin typeface="+mn-lt"/>
              </a:rPr>
              <a:t> confirm 5 criteria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54424" y="5933763"/>
            <a:ext cx="65055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Bef>
                <a:spcPct val="50000"/>
              </a:spcBef>
            </a:pPr>
            <a:r>
              <a:rPr lang="en-US" sz="4000" b="1" dirty="0" smtClean="0">
                <a:latin typeface="+mn-lt"/>
              </a:rPr>
              <a:t>Data analysis: </a:t>
            </a:r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225 </a:t>
            </a:r>
            <a:r>
              <a:rPr lang="en-US" sz="4000" b="1" dirty="0" smtClean="0">
                <a:latin typeface="+mn-lt"/>
              </a:rPr>
              <a:t>studies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424240" y="2111690"/>
            <a:ext cx="64806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3600" b="1" dirty="0" smtClean="0">
                <a:latin typeface="+mn-lt"/>
              </a:rPr>
              <a:t> assessments identical?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3600" b="1" dirty="0" smtClean="0">
                <a:latin typeface="+mn-lt"/>
              </a:rPr>
              <a:t> academic ability of</a:t>
            </a:r>
            <a:br>
              <a:rPr lang="en-US" sz="36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  students noted?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3600" b="1" dirty="0" smtClean="0">
                <a:latin typeface="+mn-lt"/>
              </a:rPr>
              <a:t> DATA- meta-analyzable? </a:t>
            </a:r>
            <a:br>
              <a:rPr lang="en-US" sz="36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  (DFW: exam scores)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1497" y="248485"/>
            <a:ext cx="742338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Bef>
                <a:spcPct val="50000"/>
              </a:spcBef>
            </a:pPr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398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b="1" dirty="0" smtClean="0">
                <a:latin typeface="+mn-lt"/>
              </a:rPr>
              <a:t>two coders </a:t>
            </a:r>
            <a:r>
              <a:rPr lang="en-US" sz="4000" dirty="0" smtClean="0">
                <a:latin typeface="+mn-lt"/>
              </a:rPr>
              <a:t/>
            </a:r>
            <a:br>
              <a:rPr lang="en-US" sz="40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(SF + MPW, MKS, MM, DO, HJ)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1423790" y="3694805"/>
            <a:ext cx="788856" cy="9044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637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creen Shot 2014-09-08 at 12.40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99481"/>
            <a:ext cx="5334000" cy="4712771"/>
          </a:xfrm>
          <a:prstGeom prst="rect">
            <a:avLst/>
          </a:prstGeom>
        </p:spPr>
      </p:pic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228600" y="914400"/>
            <a:ext cx="28194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smtClean="0">
                <a:solidFill>
                  <a:srgbClr val="000000"/>
                </a:solidFill>
                <a:latin typeface="+mn-lt"/>
              </a:rPr>
              <a:t>Results: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1000" dirty="0" smtClean="0">
                <a:solidFill>
                  <a:srgbClr val="FF0000"/>
                </a:solidFill>
                <a:latin typeface="+mn-lt"/>
              </a:rPr>
            </a:br>
            <a:r>
              <a:rPr lang="en-US" sz="3200" b="1" dirty="0" smtClean="0">
                <a:latin typeface="+mn-lt"/>
              </a:rPr>
              <a:t>Failure Rate</a:t>
            </a:r>
            <a:br>
              <a:rPr lang="en-US" sz="3200" b="1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       DFW</a:t>
            </a:r>
          </a:p>
          <a:p>
            <a:pPr algn="ctr">
              <a:spcBef>
                <a:spcPts val="0"/>
              </a:spcBef>
            </a:pPr>
            <a:r>
              <a:rPr lang="en-US" b="1" dirty="0" smtClean="0">
                <a:latin typeface="+mn-lt"/>
              </a:rPr>
              <a:t>(67 studies)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-78148" y="5561992"/>
            <a:ext cx="84406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+mn-lt"/>
              </a:rPr>
              <a:t> Risk ratio = 1.5;</a:t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 </a:t>
            </a:r>
            <a:r>
              <a:rPr lang="en-US" sz="3200" b="1" dirty="0" smtClean="0">
                <a:latin typeface="+mn-lt"/>
              </a:rPr>
              <a:t>students in lecture1.5x more likely to fail</a:t>
            </a:r>
          </a:p>
        </p:txBody>
      </p:sp>
      <p:sp>
        <p:nvSpPr>
          <p:cNvPr id="4" name="Rectangle 3"/>
          <p:cNvSpPr/>
          <p:nvPr/>
        </p:nvSpPr>
        <p:spPr>
          <a:xfrm>
            <a:off x="5611253" y="185326"/>
            <a:ext cx="968963" cy="533400"/>
          </a:xfrm>
          <a:prstGeom prst="rect">
            <a:avLst/>
          </a:prstGeom>
          <a:solidFill>
            <a:srgbClr val="FEB8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4" name="TextBox 13"/>
          <p:cNvSpPr txBox="1"/>
          <p:nvPr/>
        </p:nvSpPr>
        <p:spPr>
          <a:xfrm>
            <a:off x="5430604" y="76976"/>
            <a:ext cx="1373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34%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84905" y="89105"/>
            <a:ext cx="2289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Lecture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26845" y="166082"/>
            <a:ext cx="1021985" cy="533400"/>
          </a:xfrm>
          <a:prstGeom prst="rect">
            <a:avLst/>
          </a:prstGeom>
          <a:solidFill>
            <a:srgbClr val="9BEE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" name="TextBox 1"/>
          <p:cNvSpPr txBox="1"/>
          <p:nvPr/>
        </p:nvSpPr>
        <p:spPr>
          <a:xfrm>
            <a:off x="4325890" y="89106"/>
            <a:ext cx="1138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22%</a:t>
            </a:r>
            <a:endParaRPr lang="en-US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751377" y="87154"/>
            <a:ext cx="194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+mn-lt"/>
              </a:rPr>
              <a:t>Active</a:t>
            </a:r>
            <a:endParaRPr lang="en-US" sz="36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2" name="Picture 11" descr="Screen Shot 2016-04-08 at 7.00.5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023" y="3192354"/>
            <a:ext cx="848678" cy="17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4684" y="4343400"/>
            <a:ext cx="865818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latin typeface="+mn-lt"/>
              </a:rPr>
              <a:t> If this was a</a:t>
            </a:r>
            <a:br>
              <a:rPr lang="en-US" sz="36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 biomedical randomized control trial,</a:t>
            </a:r>
            <a:br>
              <a:rPr lang="en-US" sz="36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 it would be STOPPED</a:t>
            </a:r>
          </a:p>
        </p:txBody>
      </p:sp>
      <p:sp>
        <p:nvSpPr>
          <p:cNvPr id="8" name="Rectangle 7"/>
          <p:cNvSpPr/>
          <p:nvPr/>
        </p:nvSpPr>
        <p:spPr>
          <a:xfrm>
            <a:off x="1358444" y="5957769"/>
            <a:ext cx="936891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40"/>
              </a:spcBef>
            </a:pPr>
            <a:r>
              <a:rPr lang="en-US" dirty="0">
                <a:latin typeface="+mn-lt"/>
              </a:rPr>
              <a:t>	</a:t>
            </a:r>
            <a:r>
              <a:rPr lang="en-US" dirty="0" smtClean="0">
                <a:latin typeface="+mn-lt"/>
              </a:rPr>
              <a:t> 3,516 fewer students would fail; </a:t>
            </a:r>
          </a:p>
          <a:p>
            <a:pPr>
              <a:spcBef>
                <a:spcPts val="840"/>
              </a:spcBef>
            </a:pPr>
            <a:r>
              <a:rPr lang="en-US" dirty="0">
                <a:latin typeface="+mn-lt"/>
              </a:rPr>
              <a:t>	</a:t>
            </a:r>
            <a:r>
              <a:rPr lang="en-US" dirty="0" smtClean="0">
                <a:latin typeface="+mn-lt"/>
              </a:rPr>
              <a:t>~$3.5M in saved tuition.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600" y="4343400"/>
            <a:ext cx="7810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creen Shot 2014-09-08 at 12.40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52400"/>
            <a:ext cx="4628457" cy="4089400"/>
          </a:xfrm>
          <a:prstGeom prst="rect">
            <a:avLst/>
          </a:prstGeom>
        </p:spPr>
      </p:pic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151639" y="844122"/>
            <a:ext cx="4495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000000"/>
                </a:solidFill>
                <a:latin typeface="+mn-lt"/>
              </a:rPr>
              <a:t>Results: 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3600" dirty="0" smtClean="0">
                <a:solidFill>
                  <a:srgbClr val="FF0000"/>
                </a:solidFill>
                <a:latin typeface="+mn-lt"/>
              </a:rPr>
            </a:br>
            <a:r>
              <a:rPr lang="en-US" sz="3600" b="1" dirty="0" smtClean="0">
                <a:latin typeface="+mn-lt"/>
              </a:rPr>
              <a:t>Failure Rate</a:t>
            </a:r>
          </a:p>
          <a:p>
            <a:pPr>
              <a:spcBef>
                <a:spcPct val="50000"/>
              </a:spcBef>
            </a:pPr>
            <a:r>
              <a:rPr lang="en-US" sz="3600" dirty="0" smtClean="0">
                <a:latin typeface="+mn-lt"/>
              </a:rPr>
              <a:t>(67 studies)</a:t>
            </a:r>
          </a:p>
        </p:txBody>
      </p:sp>
    </p:spTree>
    <p:extLst>
      <p:ext uri="{BB962C8B-B14F-4D97-AF65-F5344CB8AC3E}">
        <p14:creationId xmlns:p14="http://schemas.microsoft.com/office/powerpoint/2010/main" val="391903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1676400" y="191869"/>
            <a:ext cx="579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latin typeface="+mn-lt"/>
              </a:rPr>
              <a:t>Failure Rate by Discipline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17734" y="3115733"/>
            <a:ext cx="2387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Number of independent studies</a:t>
            </a:r>
            <a:endParaRPr lang="en-US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1666" y="1253067"/>
            <a:ext cx="2446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95% confidence interval</a:t>
            </a:r>
            <a:endParaRPr lang="en-US" sz="2800" b="1" dirty="0">
              <a:latin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667000" y="3581400"/>
            <a:ext cx="1981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505200" y="3505200"/>
            <a:ext cx="152400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29000" y="36576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24400" y="1676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7</a:t>
            </a:r>
            <a:endParaRPr lang="en-US" sz="1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076699" y="26204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37087" y="165947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06907" y="2154771"/>
            <a:ext cx="45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/>
              <a:t>14</a:t>
            </a:r>
            <a:endParaRPr lang="en-US" sz="17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663950" y="3117850"/>
            <a:ext cx="457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/>
              <a:t>12</a:t>
            </a:r>
            <a:endParaRPr lang="en-US" sz="1700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2683933" y="3572933"/>
            <a:ext cx="1938867" cy="0"/>
          </a:xfrm>
          <a:prstGeom prst="line">
            <a:avLst/>
          </a:prstGeom>
          <a:ln w="38100" cmpd="sng">
            <a:solidFill>
              <a:srgbClr val="FFB60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509327" y="827424"/>
            <a:ext cx="2595415" cy="406400"/>
            <a:chOff x="1086038" y="846667"/>
            <a:chExt cx="2595415" cy="406400"/>
          </a:xfrm>
        </p:grpSpPr>
        <p:sp>
          <p:nvSpPr>
            <p:cNvPr id="33" name="Rectangle 32"/>
            <p:cNvSpPr/>
            <p:nvPr/>
          </p:nvSpPr>
          <p:spPr>
            <a:xfrm>
              <a:off x="1100665" y="846667"/>
              <a:ext cx="2319867" cy="406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86038" y="850900"/>
              <a:ext cx="259541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2"/>
                  </a:solidFill>
                  <a:latin typeface="+mn-lt"/>
                </a:rPr>
                <a:t>Traditional lecture</a:t>
              </a:r>
              <a:endParaRPr lang="en-US" sz="2000" b="1" dirty="0">
                <a:solidFill>
                  <a:schemeClr val="accent2"/>
                </a:solidFill>
                <a:latin typeface="+mn-lt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2683933" y="3556000"/>
            <a:ext cx="1921934" cy="16933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-152400" y="1295400"/>
            <a:ext cx="6773333" cy="5791200"/>
            <a:chOff x="-152400" y="1295400"/>
            <a:chExt cx="6773333" cy="5791200"/>
          </a:xfrm>
        </p:grpSpPr>
        <p:grpSp>
          <p:nvGrpSpPr>
            <p:cNvPr id="8" name="Group 7"/>
            <p:cNvGrpSpPr/>
            <p:nvPr/>
          </p:nvGrpSpPr>
          <p:grpSpPr>
            <a:xfrm>
              <a:off x="-152400" y="1295400"/>
              <a:ext cx="6773333" cy="5791200"/>
              <a:chOff x="-152400" y="1295400"/>
              <a:chExt cx="6773333" cy="579120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-152400" y="1295400"/>
                <a:ext cx="6773333" cy="5791200"/>
                <a:chOff x="-152400" y="1295400"/>
                <a:chExt cx="6773333" cy="5791200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-152400" y="1295400"/>
                  <a:ext cx="6773333" cy="5791200"/>
                  <a:chOff x="-152400" y="1295400"/>
                  <a:chExt cx="6773333" cy="5791200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-152400" y="1295400"/>
                    <a:ext cx="6773333" cy="5791200"/>
                    <a:chOff x="-152400" y="1295400"/>
                    <a:chExt cx="6773333" cy="5791200"/>
                  </a:xfrm>
                </p:grpSpPr>
                <p:cxnSp>
                  <p:nvCxnSpPr>
                    <p:cNvPr id="9" name="Straight Connector 8"/>
                    <p:cNvCxnSpPr/>
                    <p:nvPr/>
                  </p:nvCxnSpPr>
                  <p:spPr>
                    <a:xfrm rot="10800000" flipV="1">
                      <a:off x="-152400" y="2438400"/>
                      <a:ext cx="0" cy="464820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0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10" name="Picture 2" descr="C:\Users\Scott\Documents\Talks, trips\UW SoTL 4.14\Figures\Failure rate by discipline graph.tiff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/>
                    <a:srcRect/>
                    <a:stretch>
                      <a:fillRect/>
                    </a:stretch>
                  </p:blipFill>
                  <p:spPr bwMode="auto">
                    <a:xfrm>
                      <a:off x="2438400" y="1295400"/>
                      <a:ext cx="3854812" cy="5257801"/>
                    </a:xfrm>
                    <a:prstGeom prst="rect">
                      <a:avLst/>
                    </a:prstGeom>
                    <a:noFill/>
                  </p:spPr>
                </p:pic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508001" y="1401609"/>
                      <a:ext cx="1964266" cy="460126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Biology</a:t>
                      </a:r>
                    </a:p>
                    <a:p>
                      <a:pPr algn="r"/>
                      <a:endParaRPr lang="en-US" sz="8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Chemistry</a:t>
                      </a:r>
                    </a:p>
                    <a:p>
                      <a:pPr algn="r"/>
                      <a:endParaRPr lang="en-US" sz="10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CS</a:t>
                      </a:r>
                    </a:p>
                    <a:p>
                      <a:pPr algn="r"/>
                      <a:endParaRPr lang="en-US" sz="8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Engineering</a:t>
                      </a:r>
                    </a:p>
                    <a:p>
                      <a:pPr algn="r"/>
                      <a:endParaRPr lang="en-US" sz="8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Geology</a:t>
                      </a:r>
                    </a:p>
                    <a:p>
                      <a:pPr algn="r"/>
                      <a:endParaRPr lang="en-US" sz="8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Math</a:t>
                      </a:r>
                    </a:p>
                    <a:p>
                      <a:pPr algn="r"/>
                      <a:endParaRPr lang="en-US" sz="8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Physics</a:t>
                      </a:r>
                    </a:p>
                    <a:p>
                      <a:pPr algn="r"/>
                      <a:endParaRPr lang="en-US" sz="1100" b="1" dirty="0" smtClean="0">
                        <a:latin typeface="+mn-lt"/>
                      </a:endParaRPr>
                    </a:p>
                    <a:p>
                      <a:pPr algn="r"/>
                      <a:endParaRPr lang="en-US" sz="1800" b="1" dirty="0" smtClean="0">
                        <a:latin typeface="+mn-lt"/>
                      </a:endParaRPr>
                    </a:p>
                    <a:p>
                      <a:pPr algn="r"/>
                      <a:endParaRPr lang="en-US" sz="18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sz="2800" b="1" dirty="0" smtClean="0">
                          <a:latin typeface="+mn-lt"/>
                        </a:rPr>
                        <a:t>Overall</a:t>
                      </a:r>
                    </a:p>
                  </p:txBody>
                </p:sp>
                <p:sp>
                  <p:nvSpPr>
                    <p:cNvPr id="12" name="TextBox 11"/>
                    <p:cNvSpPr txBox="1"/>
                    <p:nvPr/>
                  </p:nvSpPr>
                  <p:spPr>
                    <a:xfrm rot="16200000">
                      <a:off x="-639606" y="2988227"/>
                      <a:ext cx="186868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STEM</a:t>
                      </a:r>
                      <a:r>
                        <a:rPr lang="en-US" sz="1800" dirty="0" smtClean="0">
                          <a:latin typeface="+mn-lt"/>
                        </a:rPr>
                        <a:t> </a:t>
                      </a:r>
                      <a:r>
                        <a:rPr lang="en-US" sz="1800" b="1" dirty="0" smtClean="0">
                          <a:latin typeface="+mn-lt"/>
                        </a:rPr>
                        <a:t>Discipline</a:t>
                      </a:r>
                      <a:endParaRPr lang="en-US" sz="1800" b="1" dirty="0">
                        <a:latin typeface="+mn-lt"/>
                      </a:endParaRPr>
                    </a:p>
                  </p:txBody>
                </p: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 flipH="1" flipV="1">
                      <a:off x="4377266" y="2810934"/>
                      <a:ext cx="2091267" cy="677333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" name="Straight Arrow Connector 13"/>
                    <p:cNvCxnSpPr/>
                    <p:nvPr/>
                  </p:nvCxnSpPr>
                  <p:spPr>
                    <a:xfrm flipH="1">
                      <a:off x="5164667" y="1642533"/>
                      <a:ext cx="1456266" cy="905934"/>
                    </a:xfrm>
                    <a:prstGeom prst="straightConnector1">
                      <a:avLst/>
                    </a:prstGeom>
                    <a:ln>
                      <a:solidFill>
                        <a:srgbClr val="00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3560235" y="4068231"/>
                    <a:ext cx="4572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b="1" dirty="0" smtClean="0"/>
                      <a:t>15</a:t>
                    </a:r>
                    <a:endParaRPr lang="en-US" sz="1800" b="1" dirty="0"/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3831165" y="4558270"/>
                    <a:ext cx="4572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b="1" dirty="0" smtClean="0"/>
                      <a:t>10</a:t>
                    </a:r>
                    <a:endParaRPr lang="en-US" sz="1800" b="1" dirty="0"/>
                  </a:p>
                </p:txBody>
              </p:sp>
            </p:grpSp>
            <p:sp>
              <p:nvSpPr>
                <p:cNvPr id="26" name="TextBox 25"/>
                <p:cNvSpPr txBox="1"/>
                <p:nvPr/>
              </p:nvSpPr>
              <p:spPr>
                <a:xfrm>
                  <a:off x="3433235" y="3611037"/>
                  <a:ext cx="457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 smtClean="0">
                      <a:latin typeface="Times New Roman"/>
                      <a:cs typeface="Times New Roman"/>
                    </a:rPr>
                    <a:t>2</a:t>
                  </a:r>
                  <a:endParaRPr lang="en-US" sz="1800" b="1" dirty="0"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2" name="TextBox 1"/>
              <p:cNvSpPr txBox="1"/>
              <p:nvPr/>
            </p:nvSpPr>
            <p:spPr>
              <a:xfrm>
                <a:off x="2421467" y="6265333"/>
                <a:ext cx="3869266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+mn-lt"/>
                  </a:rPr>
                  <a:t> % Decrease in Fail Rate</a:t>
                </a:r>
                <a:endParaRPr lang="en-US" dirty="0">
                  <a:latin typeface="+mn-lt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4076710" y="2620433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7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37098" y="1659473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7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406918" y="2154770"/>
              <a:ext cx="4572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 smtClean="0"/>
                <a:t>14</a:t>
              </a:r>
              <a:endParaRPr lang="en-US" sz="17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63961" y="3117849"/>
              <a:ext cx="4572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 smtClean="0"/>
                <a:t>12</a:t>
              </a:r>
              <a:endParaRPr lang="en-US" sz="17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74541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447800" y="1524000"/>
            <a:ext cx="7239000" cy="2438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4000" b="1" kern="0" dirty="0" smtClean="0">
                <a:latin typeface="+mn-lt"/>
                <a:ea typeface="+mj-ea"/>
                <a:cs typeface="+mj-cs"/>
              </a:rPr>
              <a:t>Discussion Question: </a:t>
            </a:r>
          </a:p>
          <a:p>
            <a:pPr>
              <a:defRPr/>
            </a:pPr>
            <a:endParaRPr lang="en-US" sz="4000" b="1" kern="0" dirty="0" smtClean="0">
              <a:latin typeface="+mn-lt"/>
              <a:ea typeface="+mj-ea"/>
              <a:cs typeface="+mj-cs"/>
            </a:endParaRPr>
          </a:p>
          <a:p>
            <a:pPr>
              <a:defRPr/>
            </a:pPr>
            <a:r>
              <a:rPr lang="en-US" sz="4000" b="1" kern="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Why do faculty lecture?  </a:t>
            </a:r>
            <a:endParaRPr lang="en-US" sz="4000" b="1" kern="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69196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28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1718734" y="191869"/>
            <a:ext cx="579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latin typeface="+mn-lt"/>
              </a:rPr>
              <a:t>Conclusion?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667000" y="3581400"/>
            <a:ext cx="1981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505200" y="3505200"/>
            <a:ext cx="152400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29000" y="36576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24400" y="1676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7</a:t>
            </a:r>
            <a:endParaRPr lang="en-US" sz="1800" b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1066798" y="846667"/>
            <a:ext cx="2595415" cy="406400"/>
            <a:chOff x="1066798" y="846667"/>
            <a:chExt cx="2595415" cy="406400"/>
          </a:xfrm>
        </p:grpSpPr>
        <p:sp>
          <p:nvSpPr>
            <p:cNvPr id="8" name="Rectangle 7"/>
            <p:cNvSpPr/>
            <p:nvPr/>
          </p:nvSpPr>
          <p:spPr>
            <a:xfrm>
              <a:off x="1100665" y="846667"/>
              <a:ext cx="2319867" cy="406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066798" y="850900"/>
              <a:ext cx="259541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2"/>
                  </a:solidFill>
                  <a:latin typeface="+mn-lt"/>
                </a:rPr>
                <a:t>Traditional lecture</a:t>
              </a:r>
              <a:endParaRPr lang="en-US" sz="2000" b="1" dirty="0">
                <a:solidFill>
                  <a:schemeClr val="accent2"/>
                </a:solidFill>
                <a:latin typeface="+mn-lt"/>
              </a:endParaRPr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2167467" y="3572933"/>
            <a:ext cx="2455333" cy="8467"/>
          </a:xfrm>
          <a:prstGeom prst="line">
            <a:avLst/>
          </a:prstGeom>
          <a:ln w="38100" cmpd="sng">
            <a:solidFill>
              <a:srgbClr val="FFB60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867400" y="1546060"/>
            <a:ext cx="44196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There is a significant </a:t>
            </a:r>
          </a:p>
          <a:p>
            <a:r>
              <a:rPr lang="en-US" b="1" u="sng" dirty="0" smtClean="0">
                <a:latin typeface="+mn-lt"/>
              </a:rPr>
              <a:t>decrease</a:t>
            </a:r>
            <a:r>
              <a:rPr lang="en-US" b="1" dirty="0" smtClean="0">
                <a:latin typeface="+mn-lt"/>
              </a:rPr>
              <a:t> in failure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 rate in</a:t>
            </a:r>
            <a:br>
              <a:rPr lang="en-US" b="1" dirty="0" smtClean="0">
                <a:latin typeface="+mn-lt"/>
              </a:rPr>
            </a:br>
            <a:endParaRPr lang="en-US" b="1" dirty="0" smtClean="0">
              <a:latin typeface="+mn-lt"/>
            </a:endParaRPr>
          </a:p>
          <a:p>
            <a:pPr marL="173038" indent="-173038">
              <a:buFont typeface="+mj-lt"/>
              <a:buAutoNum type="arabicPeriod"/>
            </a:pPr>
            <a:r>
              <a:rPr lang="en-US" b="1" dirty="0" smtClean="0">
                <a:latin typeface="+mn-lt"/>
              </a:rPr>
              <a:t> STEM discipline 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  </a:t>
            </a:r>
            <a:r>
              <a:rPr lang="en-US" b="1" u="sng" dirty="0" smtClean="0">
                <a:latin typeface="+mn-lt"/>
              </a:rPr>
              <a:t>&gt;</a:t>
            </a:r>
            <a:r>
              <a:rPr lang="en-US" b="1" dirty="0" smtClean="0">
                <a:latin typeface="+mn-lt"/>
              </a:rPr>
              <a:t> 7 studies</a:t>
            </a:r>
            <a:br>
              <a:rPr lang="en-US" b="1" dirty="0" smtClean="0">
                <a:latin typeface="+mn-lt"/>
              </a:rPr>
            </a:br>
            <a:endParaRPr lang="en-US" b="1" dirty="0" smtClean="0">
              <a:latin typeface="+mn-lt"/>
            </a:endParaRPr>
          </a:p>
          <a:p>
            <a:pPr marL="173038" indent="-173038">
              <a:buFont typeface="+mj-lt"/>
              <a:buAutoNum type="arabicPeriod"/>
            </a:pPr>
            <a:r>
              <a:rPr lang="en-US" b="1" dirty="0" smtClean="0">
                <a:latin typeface="+mn-lt"/>
              </a:rPr>
              <a:t> biology </a:t>
            </a:r>
            <a:r>
              <a:rPr lang="en-US" b="1" dirty="0">
                <a:latin typeface="+mn-lt"/>
              </a:rPr>
              <a:t>but </a:t>
            </a:r>
            <a:r>
              <a:rPr lang="en-US" b="1" dirty="0" smtClean="0">
                <a:latin typeface="+mn-lt"/>
              </a:rPr>
              <a:t/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  not other STEM 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  disciplines</a:t>
            </a:r>
          </a:p>
          <a:p>
            <a:endParaRPr lang="en-US" b="1" dirty="0" smtClean="0">
              <a:latin typeface="+mn-lt"/>
            </a:endParaRPr>
          </a:p>
          <a:p>
            <a:endParaRPr lang="en-US" dirty="0"/>
          </a:p>
          <a:p>
            <a:endParaRPr lang="en-US" dirty="0" smtClean="0"/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159000" y="3530601"/>
            <a:ext cx="2463800" cy="93134"/>
            <a:chOff x="2159000" y="3530601"/>
            <a:chExt cx="2463800" cy="93134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2159000" y="3564467"/>
              <a:ext cx="2463800" cy="84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3048000" y="3530601"/>
              <a:ext cx="110067" cy="93134"/>
            </a:xfrm>
            <a:prstGeom prst="ellipse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H="1">
            <a:off x="3553339" y="5867400"/>
            <a:ext cx="0" cy="21594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806405" y="5884334"/>
            <a:ext cx="0" cy="21594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-677323" y="1295400"/>
            <a:ext cx="6451590" cy="5791200"/>
            <a:chOff x="-677323" y="1295400"/>
            <a:chExt cx="6451590" cy="5791200"/>
          </a:xfrm>
        </p:grpSpPr>
        <p:grpSp>
          <p:nvGrpSpPr>
            <p:cNvPr id="37" name="Group 36"/>
            <p:cNvGrpSpPr/>
            <p:nvPr/>
          </p:nvGrpSpPr>
          <p:grpSpPr>
            <a:xfrm>
              <a:off x="-677323" y="1295400"/>
              <a:ext cx="6445612" cy="5791200"/>
              <a:chOff x="-677323" y="1295400"/>
              <a:chExt cx="6445612" cy="579120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-677323" y="1295400"/>
                <a:ext cx="6445612" cy="5791200"/>
                <a:chOff x="-152400" y="1295400"/>
                <a:chExt cx="6445612" cy="5791200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-152400" y="1295400"/>
                  <a:ext cx="6445612" cy="5791200"/>
                  <a:chOff x="-152400" y="1295400"/>
                  <a:chExt cx="6445612" cy="5791200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-152400" y="1295400"/>
                    <a:ext cx="6445612" cy="5791200"/>
                    <a:chOff x="-152400" y="1295400"/>
                    <a:chExt cx="6445612" cy="5791200"/>
                  </a:xfrm>
                </p:grpSpPr>
                <p:cxnSp>
                  <p:nvCxnSpPr>
                    <p:cNvPr id="9" name="Straight Connector 8"/>
                    <p:cNvCxnSpPr/>
                    <p:nvPr/>
                  </p:nvCxnSpPr>
                  <p:spPr>
                    <a:xfrm rot="10800000" flipV="1">
                      <a:off x="-152400" y="2438400"/>
                      <a:ext cx="0" cy="464820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0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10" name="Picture 2" descr="C:\Users\Scott\Documents\Talks, trips\UW SoTL 4.14\Figures\Failure rate by discipline graph.tiff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/>
                    <a:srcRect/>
                    <a:stretch>
                      <a:fillRect/>
                    </a:stretch>
                  </p:blipFill>
                  <p:spPr bwMode="auto">
                    <a:xfrm>
                      <a:off x="2438400" y="1295400"/>
                      <a:ext cx="3854812" cy="5257801"/>
                    </a:xfrm>
                    <a:prstGeom prst="rect">
                      <a:avLst/>
                    </a:prstGeom>
                    <a:noFill/>
                  </p:spPr>
                </p:pic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508001" y="1401609"/>
                      <a:ext cx="1964266" cy="460126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Biology</a:t>
                      </a:r>
                    </a:p>
                    <a:p>
                      <a:pPr algn="r"/>
                      <a:endParaRPr lang="en-US" sz="8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Chemistry</a:t>
                      </a:r>
                    </a:p>
                    <a:p>
                      <a:pPr algn="r"/>
                      <a:endParaRPr lang="en-US" sz="10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CS</a:t>
                      </a:r>
                    </a:p>
                    <a:p>
                      <a:pPr algn="r"/>
                      <a:endParaRPr lang="en-US" sz="8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Engineering</a:t>
                      </a:r>
                    </a:p>
                    <a:p>
                      <a:pPr algn="r"/>
                      <a:endParaRPr lang="en-US" sz="8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Geology</a:t>
                      </a:r>
                    </a:p>
                    <a:p>
                      <a:pPr algn="r"/>
                      <a:endParaRPr lang="en-US" sz="8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Math</a:t>
                      </a:r>
                    </a:p>
                    <a:p>
                      <a:pPr algn="r"/>
                      <a:endParaRPr lang="en-US" sz="8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Physics</a:t>
                      </a:r>
                    </a:p>
                    <a:p>
                      <a:pPr algn="r"/>
                      <a:endParaRPr lang="en-US" sz="1100" b="1" dirty="0" smtClean="0">
                        <a:latin typeface="+mn-lt"/>
                      </a:endParaRPr>
                    </a:p>
                    <a:p>
                      <a:pPr algn="r"/>
                      <a:endParaRPr lang="en-US" sz="1800" b="1" dirty="0" smtClean="0">
                        <a:latin typeface="+mn-lt"/>
                      </a:endParaRPr>
                    </a:p>
                    <a:p>
                      <a:pPr algn="r"/>
                      <a:endParaRPr lang="en-US" sz="18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sz="2800" b="1" dirty="0" smtClean="0">
                          <a:latin typeface="+mn-lt"/>
                        </a:rPr>
                        <a:t>Overall</a:t>
                      </a:r>
                    </a:p>
                  </p:txBody>
                </p:sp>
              </p:grp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3560235" y="4068231"/>
                    <a:ext cx="4572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b="1" dirty="0" smtClean="0"/>
                      <a:t>15</a:t>
                    </a:r>
                    <a:endParaRPr lang="en-US" sz="1800" b="1" dirty="0"/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3831165" y="4558270"/>
                    <a:ext cx="4572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b="1" dirty="0" smtClean="0"/>
                      <a:t>10</a:t>
                    </a:r>
                    <a:endParaRPr lang="en-US" sz="1800" b="1" dirty="0"/>
                  </a:p>
                </p:txBody>
              </p:sp>
            </p:grpSp>
            <p:sp>
              <p:nvSpPr>
                <p:cNvPr id="26" name="TextBox 25"/>
                <p:cNvSpPr txBox="1"/>
                <p:nvPr/>
              </p:nvSpPr>
              <p:spPr>
                <a:xfrm>
                  <a:off x="3433235" y="3611037"/>
                  <a:ext cx="457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 smtClean="0">
                      <a:latin typeface="Times New Roman"/>
                      <a:cs typeface="Times New Roman"/>
                    </a:rPr>
                    <a:t>2</a:t>
                  </a:r>
                  <a:endParaRPr lang="en-US" sz="1800" b="1" dirty="0"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3551776" y="2603501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7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212164" y="1642541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7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881984" y="2137838"/>
                <a:ext cx="45720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b="1" dirty="0" smtClean="0"/>
                  <a:t>14</a:t>
                </a:r>
                <a:endParaRPr lang="en-US" sz="1700" b="1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139027" y="3100917"/>
                <a:ext cx="45720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b="1" dirty="0" smtClean="0"/>
                  <a:t>12</a:t>
                </a:r>
                <a:endParaRPr lang="en-US" sz="1700" b="1" dirty="0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1900946" y="6007127"/>
              <a:ext cx="3873321" cy="740031"/>
              <a:chOff x="1900946" y="6007127"/>
              <a:chExt cx="3886561" cy="740031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900946" y="6285493"/>
                <a:ext cx="3886561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   </a:t>
                </a:r>
                <a:r>
                  <a:rPr lang="en-US" dirty="0" smtClean="0">
                    <a:latin typeface="Arial"/>
                    <a:cs typeface="Arial"/>
                  </a:rPr>
                  <a:t>% Decrease in Fail Rate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564632" y="6007127"/>
                <a:ext cx="827337" cy="4001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2</a:t>
                </a:r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299359" y="6014835"/>
                <a:ext cx="586841" cy="4001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10</a:t>
                </a:r>
                <a:endParaRPr lang="en-US" sz="2000" dirty="0"/>
              </a:p>
            </p:txBody>
          </p:sp>
        </p:grpSp>
      </p:grpSp>
      <p:cxnSp>
        <p:nvCxnSpPr>
          <p:cNvPr id="38" name="Straight Connector 37"/>
          <p:cNvCxnSpPr/>
          <p:nvPr/>
        </p:nvCxnSpPr>
        <p:spPr>
          <a:xfrm>
            <a:off x="2116667" y="3581400"/>
            <a:ext cx="1947333" cy="8467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3021001" y="3548039"/>
            <a:ext cx="168000" cy="82918"/>
          </a:xfrm>
          <a:prstGeom prst="ellipse">
            <a:avLst/>
          </a:prstGeom>
          <a:solidFill>
            <a:srgbClr val="E8B54D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1718734" y="191869"/>
            <a:ext cx="579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latin typeface="+mn-lt"/>
              </a:rPr>
              <a:t>Conclusion?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667000" y="3581400"/>
            <a:ext cx="1981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505200" y="3505200"/>
            <a:ext cx="152400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29000" y="36576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24400" y="1676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7</a:t>
            </a:r>
            <a:endParaRPr lang="en-US" sz="1800" b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1028318" y="846667"/>
            <a:ext cx="2595415" cy="406400"/>
            <a:chOff x="1028318" y="846667"/>
            <a:chExt cx="2595415" cy="406400"/>
          </a:xfrm>
        </p:grpSpPr>
        <p:sp>
          <p:nvSpPr>
            <p:cNvPr id="8" name="Rectangle 7"/>
            <p:cNvSpPr/>
            <p:nvPr/>
          </p:nvSpPr>
          <p:spPr>
            <a:xfrm>
              <a:off x="1100665" y="846667"/>
              <a:ext cx="2319867" cy="406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028318" y="850900"/>
              <a:ext cx="259541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2"/>
                  </a:solidFill>
                  <a:latin typeface="+mn-lt"/>
                </a:rPr>
                <a:t>Traditional lecture</a:t>
              </a:r>
              <a:endParaRPr lang="en-US" sz="2000" b="1" dirty="0">
                <a:solidFill>
                  <a:schemeClr val="accent2"/>
                </a:solidFill>
                <a:latin typeface="+mn-lt"/>
              </a:endParaRPr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2167467" y="3572933"/>
            <a:ext cx="2455333" cy="8467"/>
          </a:xfrm>
          <a:prstGeom prst="line">
            <a:avLst/>
          </a:prstGeom>
          <a:ln w="38100" cmpd="sng">
            <a:solidFill>
              <a:srgbClr val="FFB60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867400" y="1546060"/>
            <a:ext cx="44196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There is a significant </a:t>
            </a:r>
          </a:p>
          <a:p>
            <a:r>
              <a:rPr lang="en-US" b="1" u="sng" dirty="0" smtClean="0">
                <a:latin typeface="+mn-lt"/>
              </a:rPr>
              <a:t>decrease</a:t>
            </a:r>
            <a:r>
              <a:rPr lang="en-US" b="1" dirty="0" smtClean="0">
                <a:latin typeface="+mn-lt"/>
              </a:rPr>
              <a:t> in failure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 rate in</a:t>
            </a:r>
            <a:br>
              <a:rPr lang="en-US" b="1" dirty="0" smtClean="0">
                <a:latin typeface="+mn-lt"/>
              </a:rPr>
            </a:br>
            <a:endParaRPr lang="en-US" b="1" dirty="0" smtClean="0">
              <a:latin typeface="+mn-lt"/>
            </a:endParaRPr>
          </a:p>
          <a:p>
            <a:pPr marL="173038" indent="-173038">
              <a:buFont typeface="+mj-lt"/>
              <a:buAutoNum type="arabicPeriod"/>
            </a:pPr>
            <a:r>
              <a:rPr lang="en-US" b="1" dirty="0" smtClean="0">
                <a:latin typeface="+mn-lt"/>
              </a:rPr>
              <a:t> STEM discipline 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  </a:t>
            </a:r>
            <a:r>
              <a:rPr lang="en-US" b="1" u="sng" dirty="0" smtClean="0">
                <a:latin typeface="+mn-lt"/>
              </a:rPr>
              <a:t>&gt;</a:t>
            </a:r>
            <a:r>
              <a:rPr lang="en-US" b="1" dirty="0" smtClean="0">
                <a:latin typeface="+mn-lt"/>
              </a:rPr>
              <a:t> 7 studies</a:t>
            </a:r>
            <a:br>
              <a:rPr lang="en-US" b="1" dirty="0" smtClean="0">
                <a:latin typeface="+mn-lt"/>
              </a:rPr>
            </a:br>
            <a:endParaRPr lang="en-US" b="1" dirty="0" smtClean="0">
              <a:latin typeface="+mn-lt"/>
            </a:endParaRPr>
          </a:p>
          <a:p>
            <a:pPr marL="173038" indent="-173038">
              <a:buFont typeface="+mj-lt"/>
              <a:buAutoNum type="arabicPeriod"/>
            </a:pPr>
            <a:r>
              <a:rPr lang="en-US" b="1" dirty="0" smtClean="0">
                <a:latin typeface="+mn-lt"/>
              </a:rPr>
              <a:t> biology </a:t>
            </a:r>
            <a:r>
              <a:rPr lang="en-US" b="1" dirty="0">
                <a:latin typeface="+mn-lt"/>
              </a:rPr>
              <a:t>but </a:t>
            </a:r>
            <a:r>
              <a:rPr lang="en-US" b="1" dirty="0" smtClean="0">
                <a:latin typeface="+mn-lt"/>
              </a:rPr>
              <a:t/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  not other STEM 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  disciplines</a:t>
            </a:r>
          </a:p>
          <a:p>
            <a:endParaRPr lang="en-US" b="1" dirty="0" smtClean="0">
              <a:latin typeface="+mn-lt"/>
            </a:endParaRPr>
          </a:p>
          <a:p>
            <a:endParaRPr lang="en-US" dirty="0"/>
          </a:p>
          <a:p>
            <a:endParaRPr lang="en-US" dirty="0" smtClean="0"/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159000" y="3530601"/>
            <a:ext cx="2463800" cy="93134"/>
            <a:chOff x="2159000" y="3530601"/>
            <a:chExt cx="2463800" cy="93134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2159000" y="3564467"/>
              <a:ext cx="2463800" cy="84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3048000" y="3530601"/>
              <a:ext cx="110067" cy="93134"/>
            </a:xfrm>
            <a:prstGeom prst="ellipse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H="1">
            <a:off x="3553339" y="5867400"/>
            <a:ext cx="0" cy="21594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806405" y="5884334"/>
            <a:ext cx="0" cy="21594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-677323" y="1295400"/>
            <a:ext cx="6451590" cy="5791200"/>
            <a:chOff x="-677323" y="1295400"/>
            <a:chExt cx="6451590" cy="5791200"/>
          </a:xfrm>
        </p:grpSpPr>
        <p:grpSp>
          <p:nvGrpSpPr>
            <p:cNvPr id="37" name="Group 36"/>
            <p:cNvGrpSpPr/>
            <p:nvPr/>
          </p:nvGrpSpPr>
          <p:grpSpPr>
            <a:xfrm>
              <a:off x="-677323" y="1295400"/>
              <a:ext cx="6445612" cy="5791200"/>
              <a:chOff x="-677323" y="1295400"/>
              <a:chExt cx="6445612" cy="579120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-677323" y="1295400"/>
                <a:ext cx="6445612" cy="5791200"/>
                <a:chOff x="-152400" y="1295400"/>
                <a:chExt cx="6445612" cy="5791200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-152400" y="1295400"/>
                  <a:ext cx="6445612" cy="5791200"/>
                  <a:chOff x="-152400" y="1295400"/>
                  <a:chExt cx="6445612" cy="5791200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-152400" y="1295400"/>
                    <a:ext cx="6445612" cy="5791200"/>
                    <a:chOff x="-152400" y="1295400"/>
                    <a:chExt cx="6445612" cy="5791200"/>
                  </a:xfrm>
                </p:grpSpPr>
                <p:cxnSp>
                  <p:nvCxnSpPr>
                    <p:cNvPr id="9" name="Straight Connector 8"/>
                    <p:cNvCxnSpPr/>
                    <p:nvPr/>
                  </p:nvCxnSpPr>
                  <p:spPr>
                    <a:xfrm rot="10800000" flipV="1">
                      <a:off x="-152400" y="2438400"/>
                      <a:ext cx="0" cy="464820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0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10" name="Picture 2" descr="C:\Users\Scott\Documents\Talks, trips\UW SoTL 4.14\Figures\Failure rate by discipline graph.tiff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/>
                    <a:srcRect/>
                    <a:stretch>
                      <a:fillRect/>
                    </a:stretch>
                  </p:blipFill>
                  <p:spPr bwMode="auto">
                    <a:xfrm>
                      <a:off x="2438400" y="1295400"/>
                      <a:ext cx="3854812" cy="5257801"/>
                    </a:xfrm>
                    <a:prstGeom prst="rect">
                      <a:avLst/>
                    </a:prstGeom>
                    <a:noFill/>
                  </p:spPr>
                </p:pic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508001" y="1401609"/>
                      <a:ext cx="1964266" cy="460126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Biology</a:t>
                      </a:r>
                    </a:p>
                    <a:p>
                      <a:pPr algn="r"/>
                      <a:endParaRPr lang="en-US" sz="8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Chemistry</a:t>
                      </a:r>
                    </a:p>
                    <a:p>
                      <a:pPr algn="r"/>
                      <a:endParaRPr lang="en-US" sz="10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CS</a:t>
                      </a:r>
                    </a:p>
                    <a:p>
                      <a:pPr algn="r"/>
                      <a:endParaRPr lang="en-US" sz="8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Engineering</a:t>
                      </a:r>
                    </a:p>
                    <a:p>
                      <a:pPr algn="r"/>
                      <a:endParaRPr lang="en-US" sz="8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Geology</a:t>
                      </a:r>
                    </a:p>
                    <a:p>
                      <a:pPr algn="r"/>
                      <a:endParaRPr lang="en-US" sz="8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Math</a:t>
                      </a:r>
                    </a:p>
                    <a:p>
                      <a:pPr algn="r"/>
                      <a:endParaRPr lang="en-US" sz="8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+mn-lt"/>
                        </a:rPr>
                        <a:t>Physics</a:t>
                      </a:r>
                    </a:p>
                    <a:p>
                      <a:pPr algn="r"/>
                      <a:endParaRPr lang="en-US" sz="1100" b="1" dirty="0" smtClean="0">
                        <a:latin typeface="+mn-lt"/>
                      </a:endParaRPr>
                    </a:p>
                    <a:p>
                      <a:pPr algn="r"/>
                      <a:endParaRPr lang="en-US" sz="1800" b="1" dirty="0" smtClean="0">
                        <a:latin typeface="+mn-lt"/>
                      </a:endParaRPr>
                    </a:p>
                    <a:p>
                      <a:pPr algn="r"/>
                      <a:endParaRPr lang="en-US" sz="1800" b="1" dirty="0" smtClean="0">
                        <a:latin typeface="+mn-lt"/>
                      </a:endParaRPr>
                    </a:p>
                    <a:p>
                      <a:pPr algn="r"/>
                      <a:r>
                        <a:rPr lang="en-US" sz="2800" b="1" dirty="0" smtClean="0">
                          <a:latin typeface="+mn-lt"/>
                        </a:rPr>
                        <a:t>Overall</a:t>
                      </a:r>
                    </a:p>
                  </p:txBody>
                </p:sp>
              </p:grp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3560235" y="4068231"/>
                    <a:ext cx="4572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b="1" dirty="0" smtClean="0"/>
                      <a:t>15</a:t>
                    </a:r>
                    <a:endParaRPr lang="en-US" sz="1800" b="1" dirty="0"/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3831165" y="4558270"/>
                    <a:ext cx="4572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b="1" dirty="0" smtClean="0"/>
                      <a:t>10</a:t>
                    </a:r>
                    <a:endParaRPr lang="en-US" sz="1800" b="1" dirty="0"/>
                  </a:p>
                </p:txBody>
              </p:sp>
            </p:grpSp>
            <p:sp>
              <p:nvSpPr>
                <p:cNvPr id="26" name="TextBox 25"/>
                <p:cNvSpPr txBox="1"/>
                <p:nvPr/>
              </p:nvSpPr>
              <p:spPr>
                <a:xfrm>
                  <a:off x="3433235" y="3611037"/>
                  <a:ext cx="457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 smtClean="0">
                      <a:latin typeface="Times New Roman"/>
                      <a:cs typeface="Times New Roman"/>
                    </a:rPr>
                    <a:t>2</a:t>
                  </a:r>
                  <a:endParaRPr lang="en-US" sz="1800" b="1" dirty="0"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3551776" y="2603501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7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212164" y="1642541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7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881984" y="2137838"/>
                <a:ext cx="45720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b="1" dirty="0" smtClean="0"/>
                  <a:t>14</a:t>
                </a:r>
                <a:endParaRPr lang="en-US" sz="1700" b="1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139027" y="3100917"/>
                <a:ext cx="45720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b="1" dirty="0" smtClean="0"/>
                  <a:t>12</a:t>
                </a:r>
                <a:endParaRPr lang="en-US" sz="1700" b="1" dirty="0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1900946" y="6007127"/>
              <a:ext cx="3873321" cy="740031"/>
              <a:chOff x="1900946" y="6007127"/>
              <a:chExt cx="3886561" cy="740031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900946" y="6285493"/>
                <a:ext cx="3886561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   </a:t>
                </a:r>
                <a:r>
                  <a:rPr lang="en-US" dirty="0" smtClean="0">
                    <a:latin typeface="Arial"/>
                    <a:cs typeface="Arial"/>
                  </a:rPr>
                  <a:t>% Decrease in Fail Rate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564632" y="6007127"/>
                <a:ext cx="827337" cy="4001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2</a:t>
                </a:r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299359" y="6014835"/>
                <a:ext cx="586841" cy="4001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10</a:t>
                </a:r>
                <a:endParaRPr lang="en-US" sz="2000" dirty="0"/>
              </a:p>
            </p:txBody>
          </p:sp>
        </p:grpSp>
      </p:grpSp>
      <p:sp>
        <p:nvSpPr>
          <p:cNvPr id="38" name="Rectangle 37"/>
          <p:cNvSpPr/>
          <p:nvPr/>
        </p:nvSpPr>
        <p:spPr>
          <a:xfrm>
            <a:off x="5849082" y="2925053"/>
            <a:ext cx="3059223" cy="96218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2074333" y="3572933"/>
            <a:ext cx="2116667" cy="8467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3021001" y="3531107"/>
            <a:ext cx="168000" cy="82918"/>
          </a:xfrm>
          <a:prstGeom prst="ellipse">
            <a:avLst/>
          </a:prstGeom>
          <a:solidFill>
            <a:srgbClr val="E8B54D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03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3039537" y="53100"/>
            <a:ext cx="215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600" b="1" cap="all" dirty="0" smtClean="0">
                <a:ln w="0"/>
                <a:solidFill>
                  <a:srgbClr val="000000"/>
                </a:solidFill>
                <a:effectLst/>
                <a:latin typeface="+mn-lt"/>
              </a:rPr>
              <a:t>EXAMS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9400" y="2268513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Number of independent studies</a:t>
            </a:r>
            <a:endParaRPr lang="en-US" sz="18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1067613"/>
            <a:ext cx="241282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95% confidence interval</a:t>
            </a:r>
            <a:endParaRPr lang="en-US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4421188"/>
            <a:ext cx="2895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Used to determine small, med, large effect </a:t>
            </a:r>
            <a:r>
              <a:rPr lang="en-US" sz="2000" b="1" dirty="0" smtClean="0">
                <a:latin typeface="+mn-lt"/>
              </a:rPr>
              <a:t>size</a:t>
            </a:r>
            <a:br>
              <a:rPr lang="en-US" sz="2000" b="1" dirty="0" smtClean="0">
                <a:latin typeface="+mn-lt"/>
              </a:rPr>
            </a:br>
            <a:endParaRPr lang="en-US" sz="2000" b="1" dirty="0" smtClean="0">
              <a:latin typeface="+mn-lt"/>
            </a:endParaRPr>
          </a:p>
          <a:p>
            <a:r>
              <a:rPr lang="en-US" sz="1800" b="1" dirty="0" smtClean="0">
                <a:latin typeface="+mn-lt"/>
              </a:rPr>
              <a:t>In K-12,</a:t>
            </a:r>
            <a:br>
              <a:rPr lang="en-US" sz="1800" b="1" dirty="0" smtClean="0">
                <a:latin typeface="+mn-lt"/>
              </a:rPr>
            </a:br>
            <a:r>
              <a:rPr lang="en-US" sz="1800" b="1" dirty="0" smtClean="0">
                <a:latin typeface="+mn-lt"/>
              </a:rPr>
              <a:t> 0.2 </a:t>
            </a:r>
            <a:r>
              <a:rPr lang="en-US" sz="1800" b="1" dirty="0">
                <a:latin typeface="+mn-lt"/>
              </a:rPr>
              <a:t>i</a:t>
            </a:r>
            <a:r>
              <a:rPr lang="en-US" sz="1800" b="1" dirty="0" smtClean="0">
                <a:latin typeface="+mn-lt"/>
              </a:rPr>
              <a:t>s large effect size</a:t>
            </a:r>
            <a:endParaRPr lang="en-US" sz="1800" b="1" dirty="0"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50627" y="660834"/>
            <a:ext cx="5150174" cy="6051274"/>
            <a:chOff x="1728857" y="978929"/>
            <a:chExt cx="4671943" cy="5561012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4800600" y="1600200"/>
              <a:ext cx="1600200" cy="4572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1728857" y="978929"/>
              <a:ext cx="4671943" cy="5561012"/>
              <a:chOff x="1728857" y="987396"/>
              <a:chExt cx="4671943" cy="5561012"/>
            </a:xfrm>
          </p:grpSpPr>
          <p:pic>
            <p:nvPicPr>
              <p:cNvPr id="5" name="Picture 2" descr="C:\Users\Scott\Documents\Talks, trips\UW SoTL 4.14\Figures\Exam scores by discipline.tiff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728857" y="987396"/>
                <a:ext cx="4671943" cy="5561012"/>
              </a:xfrm>
              <a:prstGeom prst="rect">
                <a:avLst/>
              </a:prstGeom>
              <a:noFill/>
            </p:spPr>
          </p:pic>
          <p:grpSp>
            <p:nvGrpSpPr>
              <p:cNvPr id="24" name="Group 23"/>
              <p:cNvGrpSpPr/>
              <p:nvPr/>
            </p:nvGrpSpPr>
            <p:grpSpPr>
              <a:xfrm>
                <a:off x="3276600" y="3352800"/>
                <a:ext cx="2895600" cy="414754"/>
                <a:chOff x="3276600" y="3352800"/>
                <a:chExt cx="2895600" cy="41475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3276600" y="3383924"/>
                  <a:ext cx="2895600" cy="0"/>
                </a:xfrm>
                <a:prstGeom prst="line">
                  <a:avLst/>
                </a:prstGeom>
                <a:ln w="28575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Oval 21"/>
                <p:cNvSpPr/>
                <p:nvPr/>
              </p:nvSpPr>
              <p:spPr>
                <a:xfrm>
                  <a:off x="4648200" y="3352800"/>
                  <a:ext cx="152400" cy="76200"/>
                </a:xfrm>
                <a:prstGeom prst="ellipse">
                  <a:avLst/>
                </a:prstGeom>
                <a:solidFill>
                  <a:srgbClr val="E8B54D"/>
                </a:solidFill>
                <a:ln>
                  <a:solidFill>
                    <a:schemeClr val="accent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4495800" y="3429000"/>
                  <a:ext cx="3048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accent5">
                          <a:lumMod val="75000"/>
                        </a:schemeClr>
                      </a:solidFill>
                      <a:latin typeface="Arial"/>
                      <a:cs typeface="Arial"/>
                    </a:rPr>
                    <a:t>2</a:t>
                  </a:r>
                  <a:endParaRPr lang="en-US" sz="1600" dirty="0">
                    <a:solidFill>
                      <a:schemeClr val="accent5">
                        <a:lumMod val="75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17" name="TextBox 16"/>
            <p:cNvSpPr txBox="1"/>
            <p:nvPr/>
          </p:nvSpPr>
          <p:spPr>
            <a:xfrm>
              <a:off x="4360319" y="2911386"/>
              <a:ext cx="457200" cy="339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/>
                  <a:cs typeface="Arial"/>
                </a:rPr>
                <a:t>19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31737" y="3953933"/>
              <a:ext cx="457200" cy="339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Arial"/>
                  <a:cs typeface="Arial"/>
                </a:rPr>
                <a:t>2</a:t>
              </a:r>
              <a:r>
                <a:rPr lang="en-US" sz="1800" b="1" dirty="0" smtClean="0">
                  <a:latin typeface="Arial"/>
                  <a:cs typeface="Arial"/>
                </a:rPr>
                <a:t>9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90532" y="4453465"/>
              <a:ext cx="457200" cy="339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/>
                  <a:cs typeface="Arial"/>
                </a:rPr>
                <a:t>31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529662" y="4969931"/>
              <a:ext cx="457200" cy="339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/>
                  <a:cs typeface="Arial"/>
                </a:rPr>
                <a:t>14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95800" y="3405658"/>
              <a:ext cx="457200" cy="339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/>
                  <a:cs typeface="Arial"/>
                </a:rPr>
                <a:t>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207934" y="2404532"/>
              <a:ext cx="457200" cy="339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07925" y="1888066"/>
              <a:ext cx="457200" cy="339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/>
                  <a:cs typeface="Arial"/>
                </a:rPr>
                <a:t>22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089399" y="1371600"/>
              <a:ext cx="457200" cy="339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/>
                  <a:cs typeface="Arial"/>
                </a:rPr>
                <a:t>33</a:t>
              </a:r>
              <a:endParaRPr lang="en-US" sz="1800" b="1" dirty="0">
                <a:latin typeface="Arial"/>
                <a:cs typeface="Arial"/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>
            <a:off x="5029200" y="4800600"/>
            <a:ext cx="1447800" cy="1371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040986" y="1481771"/>
            <a:ext cx="1500750" cy="6735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329090" y="2424716"/>
            <a:ext cx="2300310" cy="1660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400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/>
          <p:cNvSpPr txBox="1">
            <a:spLocks noChangeArrowheads="1"/>
          </p:cNvSpPr>
          <p:nvPr/>
        </p:nvSpPr>
        <p:spPr bwMode="auto">
          <a:xfrm>
            <a:off x="990600" y="853830"/>
            <a:ext cx="6553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latin typeface="+mn-lt"/>
              </a:rPr>
              <a:t>Exams</a:t>
            </a:r>
            <a:endParaRPr lang="en-US" sz="4000" dirty="0" smtClean="0">
              <a:latin typeface="+mn-lt"/>
            </a:endParaRPr>
          </a:p>
        </p:txBody>
      </p:sp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533400" y="2667000"/>
            <a:ext cx="655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latin typeface="+mn-lt"/>
              </a:rPr>
              <a:t>Effect Size =</a:t>
            </a:r>
            <a:endParaRPr lang="en-US" sz="3600" dirty="0" smtClean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2533471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+mn-lt"/>
              </a:rPr>
              <a:t>Mean 1 – Mean 2</a:t>
            </a:r>
          </a:p>
          <a:p>
            <a:r>
              <a:rPr lang="en-US" sz="3600" b="1" dirty="0" smtClean="0">
                <a:latin typeface="+mn-lt"/>
              </a:rPr>
              <a:t>    SD pooled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6138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-152400" y="76200"/>
            <a:ext cx="6553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+mn-lt"/>
              </a:rPr>
              <a:t>Exams</a:t>
            </a:r>
            <a:endParaRPr lang="en-US" sz="3200" dirty="0" smtClean="0"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7200" y="685800"/>
            <a:ext cx="5029200" cy="6018212"/>
            <a:chOff x="1728857" y="990600"/>
            <a:chExt cx="4671943" cy="5561012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4800600" y="1600200"/>
              <a:ext cx="1600200" cy="4572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1728857" y="990600"/>
              <a:ext cx="4671943" cy="5561012"/>
              <a:chOff x="1728857" y="999067"/>
              <a:chExt cx="4671943" cy="5561012"/>
            </a:xfrm>
          </p:grpSpPr>
          <p:pic>
            <p:nvPicPr>
              <p:cNvPr id="5" name="Picture 2" descr="C:\Users\Scott\Documents\Talks, trips\UW SoTL 4.14\Figures\Exam scores by discipline.tiff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728857" y="999067"/>
                <a:ext cx="4671943" cy="5561012"/>
              </a:xfrm>
              <a:prstGeom prst="rect">
                <a:avLst/>
              </a:prstGeom>
              <a:noFill/>
            </p:spPr>
          </p:pic>
          <p:grpSp>
            <p:nvGrpSpPr>
              <p:cNvPr id="24" name="Group 23"/>
              <p:cNvGrpSpPr/>
              <p:nvPr/>
            </p:nvGrpSpPr>
            <p:grpSpPr>
              <a:xfrm>
                <a:off x="3276600" y="3352800"/>
                <a:ext cx="2895600" cy="414754"/>
                <a:chOff x="3276600" y="3352800"/>
                <a:chExt cx="2895600" cy="41475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3276600" y="3391920"/>
                  <a:ext cx="2895600" cy="0"/>
                </a:xfrm>
                <a:prstGeom prst="line">
                  <a:avLst/>
                </a:prstGeom>
                <a:ln w="28575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Oval 21"/>
                <p:cNvSpPr/>
                <p:nvPr/>
              </p:nvSpPr>
              <p:spPr>
                <a:xfrm>
                  <a:off x="4648200" y="3352800"/>
                  <a:ext cx="152400" cy="76200"/>
                </a:xfrm>
                <a:prstGeom prst="ellipse">
                  <a:avLst/>
                </a:prstGeom>
                <a:solidFill>
                  <a:srgbClr val="E8B54D"/>
                </a:solidFill>
                <a:ln>
                  <a:solidFill>
                    <a:schemeClr val="accent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4495800" y="3429000"/>
                  <a:ext cx="3048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accent5">
                          <a:lumMod val="75000"/>
                        </a:schemeClr>
                      </a:solidFill>
                      <a:latin typeface="Arial"/>
                      <a:cs typeface="Arial"/>
                    </a:rPr>
                    <a:t>2</a:t>
                  </a:r>
                  <a:endParaRPr lang="en-US" sz="1600" dirty="0">
                    <a:solidFill>
                      <a:schemeClr val="accent5">
                        <a:lumMod val="75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17" name="TextBox 16"/>
            <p:cNvSpPr txBox="1"/>
            <p:nvPr/>
          </p:nvSpPr>
          <p:spPr>
            <a:xfrm>
              <a:off x="4368184" y="2946399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latin typeface="Arial"/>
                  <a:cs typeface="Arial"/>
                </a:rPr>
                <a:t>19</a:t>
              </a:r>
              <a:endParaRPr lang="en-US" sz="15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47468" y="3953933"/>
              <a:ext cx="45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9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06263" y="4461288"/>
              <a:ext cx="45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545393" y="4969931"/>
              <a:ext cx="45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95800" y="3429000"/>
              <a:ext cx="45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223665" y="2412356"/>
              <a:ext cx="45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23656" y="1903713"/>
              <a:ext cx="45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097264" y="1387248"/>
              <a:ext cx="45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33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410200" y="1295400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In which disciplines</a:t>
            </a:r>
          </a:p>
          <a:p>
            <a:pPr algn="ctr"/>
            <a:r>
              <a:rPr lang="en-US" b="1" dirty="0" smtClean="0">
                <a:latin typeface="+mn-lt"/>
              </a:rPr>
              <a:t> does Active Learning improve exam performance?</a:t>
            </a:r>
            <a:endParaRPr lang="en-US" b="1" dirty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47159" y="2971800"/>
            <a:ext cx="373051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b="1" dirty="0" smtClean="0">
                <a:latin typeface="+mn-lt"/>
              </a:rPr>
              <a:t>All disciplines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b="1" dirty="0" smtClean="0">
                <a:latin typeface="+mn-lt"/>
              </a:rPr>
              <a:t>Only CS &amp; Geology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b="1" dirty="0" smtClean="0">
                <a:latin typeface="+mn-lt"/>
              </a:rPr>
              <a:t>All but CS &amp; Geology</a:t>
            </a:r>
          </a:p>
          <a:p>
            <a:pPr marL="457200" indent="-457200">
              <a:buAutoNum type="arabicPeriod"/>
            </a:pPr>
            <a:endParaRPr lang="en-US" b="1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38800" y="3048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95% confidence interval</a:t>
            </a:r>
            <a:endParaRPr lang="en-US" sz="1800" dirty="0">
              <a:latin typeface="+mn-lt"/>
            </a:endParaRPr>
          </a:p>
        </p:txBody>
      </p:sp>
      <p:cxnSp>
        <p:nvCxnSpPr>
          <p:cNvPr id="29" name="Straight Arrow Connector 28"/>
          <p:cNvCxnSpPr>
            <a:stCxn id="27" idx="1"/>
          </p:cNvCxnSpPr>
          <p:nvPr/>
        </p:nvCxnSpPr>
        <p:spPr>
          <a:xfrm flipH="1">
            <a:off x="3733800" y="627966"/>
            <a:ext cx="1905000" cy="9722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075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-152400" y="76200"/>
            <a:ext cx="6553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+mn-lt"/>
              </a:rPr>
              <a:t>Exams</a:t>
            </a:r>
            <a:endParaRPr lang="en-US" sz="3200" dirty="0" smtClean="0"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7200" y="685800"/>
            <a:ext cx="5029200" cy="6018212"/>
            <a:chOff x="1728857" y="990600"/>
            <a:chExt cx="4671943" cy="5561012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4800600" y="1600200"/>
              <a:ext cx="1600200" cy="4572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1728857" y="990600"/>
              <a:ext cx="4671943" cy="5561012"/>
              <a:chOff x="1728857" y="999067"/>
              <a:chExt cx="4671943" cy="5561012"/>
            </a:xfrm>
          </p:grpSpPr>
          <p:pic>
            <p:nvPicPr>
              <p:cNvPr id="5" name="Picture 2" descr="C:\Users\Scott\Documents\Talks, trips\UW SoTL 4.14\Figures\Exam scores by discipline.tiff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728857" y="999067"/>
                <a:ext cx="4671943" cy="5561012"/>
              </a:xfrm>
              <a:prstGeom prst="rect">
                <a:avLst/>
              </a:prstGeom>
              <a:noFill/>
            </p:spPr>
          </p:pic>
          <p:grpSp>
            <p:nvGrpSpPr>
              <p:cNvPr id="24" name="Group 23"/>
              <p:cNvGrpSpPr/>
              <p:nvPr/>
            </p:nvGrpSpPr>
            <p:grpSpPr>
              <a:xfrm>
                <a:off x="3276600" y="3352800"/>
                <a:ext cx="2895600" cy="414754"/>
                <a:chOff x="3276600" y="3352800"/>
                <a:chExt cx="2895600" cy="41475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3276600" y="3391920"/>
                  <a:ext cx="2895600" cy="0"/>
                </a:xfrm>
                <a:prstGeom prst="line">
                  <a:avLst/>
                </a:prstGeom>
                <a:ln w="28575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Oval 21"/>
                <p:cNvSpPr/>
                <p:nvPr/>
              </p:nvSpPr>
              <p:spPr>
                <a:xfrm>
                  <a:off x="4648200" y="3352800"/>
                  <a:ext cx="152400" cy="76200"/>
                </a:xfrm>
                <a:prstGeom prst="ellipse">
                  <a:avLst/>
                </a:prstGeom>
                <a:solidFill>
                  <a:srgbClr val="E8B54D"/>
                </a:solidFill>
                <a:ln>
                  <a:solidFill>
                    <a:schemeClr val="accent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4495800" y="3429000"/>
                  <a:ext cx="3048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accent5">
                          <a:lumMod val="75000"/>
                        </a:schemeClr>
                      </a:solidFill>
                      <a:latin typeface="Arial"/>
                      <a:cs typeface="Arial"/>
                    </a:rPr>
                    <a:t>2</a:t>
                  </a:r>
                  <a:endParaRPr lang="en-US" sz="1600" dirty="0">
                    <a:solidFill>
                      <a:schemeClr val="accent5">
                        <a:lumMod val="75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17" name="TextBox 16"/>
            <p:cNvSpPr txBox="1"/>
            <p:nvPr/>
          </p:nvSpPr>
          <p:spPr>
            <a:xfrm>
              <a:off x="4368184" y="2946399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latin typeface="Arial"/>
                  <a:cs typeface="Arial"/>
                </a:rPr>
                <a:t>19</a:t>
              </a:r>
              <a:endParaRPr lang="en-US" sz="15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47468" y="3953933"/>
              <a:ext cx="45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9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06263" y="4461288"/>
              <a:ext cx="45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545393" y="4969931"/>
              <a:ext cx="45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95800" y="3429000"/>
              <a:ext cx="45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223665" y="2412356"/>
              <a:ext cx="45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23656" y="1903713"/>
              <a:ext cx="45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097264" y="1387248"/>
              <a:ext cx="45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33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410200" y="1295400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In which disciplines</a:t>
            </a:r>
          </a:p>
          <a:p>
            <a:pPr algn="ctr"/>
            <a:r>
              <a:rPr lang="en-US" b="1" dirty="0" smtClean="0">
                <a:latin typeface="+mn-lt"/>
              </a:rPr>
              <a:t> does Active Learning improve exam performance?</a:t>
            </a:r>
            <a:endParaRPr lang="en-US" b="1" dirty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47159" y="2971800"/>
            <a:ext cx="373051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b="1" dirty="0" smtClean="0">
                <a:latin typeface="+mn-lt"/>
              </a:rPr>
              <a:t>All disciplines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b="1" dirty="0" smtClean="0">
                <a:latin typeface="+mn-lt"/>
              </a:rPr>
              <a:t>Only CS &amp; Geology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b="1" dirty="0" smtClean="0">
                <a:latin typeface="+mn-lt"/>
              </a:rPr>
              <a:t>All but CS &amp; Geology</a:t>
            </a:r>
          </a:p>
          <a:p>
            <a:pPr marL="457200" indent="-457200">
              <a:buAutoNum type="arabicPeriod"/>
            </a:pPr>
            <a:endParaRPr lang="en-US" b="1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38800" y="3048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95% confidence interval</a:t>
            </a:r>
            <a:endParaRPr lang="en-US" sz="1800" dirty="0">
              <a:latin typeface="+mn-lt"/>
            </a:endParaRPr>
          </a:p>
        </p:txBody>
      </p:sp>
      <p:cxnSp>
        <p:nvCxnSpPr>
          <p:cNvPr id="29" name="Straight Arrow Connector 28"/>
          <p:cNvCxnSpPr>
            <a:stCxn id="27" idx="1"/>
          </p:cNvCxnSpPr>
          <p:nvPr/>
        </p:nvCxnSpPr>
        <p:spPr>
          <a:xfrm flipH="1">
            <a:off x="3733800" y="627966"/>
            <a:ext cx="1905000" cy="9722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502754" y="3810267"/>
            <a:ext cx="3641246" cy="55806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0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07182" y="1613118"/>
            <a:ext cx="8816455" cy="2462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+mn-lt"/>
              </a:rPr>
              <a:t>Overall effect size = 0.47 </a:t>
            </a:r>
            <a:br>
              <a:rPr lang="en-US" sz="2800" b="1" dirty="0" smtClean="0">
                <a:latin typeface="+mn-lt"/>
              </a:rPr>
            </a:br>
            <a:r>
              <a:rPr lang="en-US" sz="2800" b="1" dirty="0" smtClean="0">
                <a:latin typeface="+mn-lt"/>
              </a:rPr>
              <a:t/>
            </a:r>
            <a:br>
              <a:rPr lang="en-US" sz="2800" b="1" dirty="0" smtClean="0">
                <a:latin typeface="+mn-lt"/>
              </a:rPr>
            </a:br>
            <a:r>
              <a:rPr lang="en-US" sz="2800" b="1" dirty="0" smtClean="0">
                <a:latin typeface="+mn-lt"/>
              </a:rPr>
              <a:t>With active learning,</a:t>
            </a:r>
            <a:br>
              <a:rPr lang="en-US" sz="2800" b="1" dirty="0" smtClean="0">
                <a:latin typeface="+mn-lt"/>
              </a:rPr>
            </a:br>
            <a:r>
              <a:rPr lang="en-US" sz="2800" b="1" dirty="0" smtClean="0">
                <a:latin typeface="+mn-lt"/>
              </a:rPr>
              <a:t>         exam scores increase by almost half a SD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latin typeface="+mn-lt"/>
              </a:rPr>
              <a:t> </a:t>
            </a:r>
            <a:r>
              <a:rPr lang="en-US" sz="2800" b="1" dirty="0" smtClean="0">
                <a:latin typeface="+mn-lt"/>
              </a:rPr>
              <a:t>                         </a:t>
            </a:r>
            <a:r>
              <a:rPr lang="en-US" sz="2800" dirty="0" smtClean="0">
                <a:latin typeface="+mn-lt"/>
              </a:rPr>
              <a:t>(exam difficulty the same)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4246364"/>
            <a:ext cx="89154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+mn-lt"/>
              </a:rPr>
              <a:t> In intro STEM classes @ University of Washington</a:t>
            </a:r>
          </a:p>
          <a:p>
            <a:pPr lvl="1">
              <a:spcBef>
                <a:spcPct val="50000"/>
              </a:spcBef>
            </a:pPr>
            <a:r>
              <a:rPr lang="en-US" sz="2800" b="1" dirty="0" smtClean="0">
                <a:latin typeface="+mn-lt"/>
              </a:rPr>
              <a:t>6% increase in exam scores;</a:t>
            </a:r>
            <a:br>
              <a:rPr lang="en-US" sz="2800" b="1" dirty="0" smtClean="0">
                <a:latin typeface="+mn-lt"/>
              </a:rPr>
            </a:br>
            <a:r>
              <a:rPr lang="en-US" sz="2800" b="1" dirty="0" smtClean="0">
                <a:latin typeface="+mn-lt"/>
              </a:rPr>
              <a:t>     0.3 increase in average grade (4.0 scale)</a:t>
            </a:r>
          </a:p>
          <a:p>
            <a:pPr lvl="1">
              <a:spcBef>
                <a:spcPct val="50000"/>
              </a:spcBef>
            </a:pPr>
            <a:endParaRPr lang="en-US" b="1" dirty="0" smtClean="0">
              <a:latin typeface="+mn-lt"/>
            </a:endParaRPr>
          </a:p>
        </p:txBody>
      </p:sp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152400" y="248138"/>
            <a:ext cx="8839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latin typeface="+mn-lt"/>
              </a:rPr>
              <a:t> </a:t>
            </a:r>
            <a:r>
              <a:rPr lang="en-US" sz="4000" b="1" dirty="0" smtClean="0">
                <a:latin typeface="+mn-lt"/>
              </a:rPr>
              <a:t>Results</a:t>
            </a:r>
            <a:endParaRPr lang="en-US" sz="4000" b="1" dirty="0">
              <a:latin typeface="+mn-lt"/>
            </a:endParaRPr>
          </a:p>
          <a:p>
            <a:pPr algn="ctr">
              <a:spcBef>
                <a:spcPts val="0"/>
              </a:spcBef>
            </a:pPr>
            <a:r>
              <a:rPr lang="en-US" sz="3200" dirty="0" smtClean="0">
                <a:latin typeface="+mn-lt"/>
              </a:rPr>
              <a:t> </a:t>
            </a:r>
            <a:r>
              <a:rPr lang="en-US" sz="4000" b="1" dirty="0" smtClean="0">
                <a:latin typeface="+mn-lt"/>
              </a:rPr>
              <a:t>Exams</a:t>
            </a:r>
          </a:p>
        </p:txBody>
      </p:sp>
    </p:spTree>
    <p:extLst>
      <p:ext uri="{BB962C8B-B14F-4D97-AF65-F5344CB8AC3E}">
        <p14:creationId xmlns:p14="http://schemas.microsoft.com/office/powerpoint/2010/main" val="2949051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268344" y="4738859"/>
            <a:ext cx="467694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atin typeface="+mn-lt"/>
              </a:rPr>
              <a:t>Active learning works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5277448"/>
            <a:ext cx="716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latin typeface="+mn-lt"/>
              </a:rPr>
              <a:t>o</a:t>
            </a:r>
            <a:r>
              <a:rPr lang="en-US" sz="2800" b="1" dirty="0" smtClean="0">
                <a:latin typeface="+mn-lt"/>
              </a:rPr>
              <a:t>nly in small classes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latin typeface="+mn-lt"/>
              </a:rPr>
              <a:t>o</a:t>
            </a:r>
            <a:r>
              <a:rPr lang="en-US" sz="2800" b="1" dirty="0" smtClean="0">
                <a:latin typeface="+mn-lt"/>
              </a:rPr>
              <a:t>nly in large classes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latin typeface="+mn-lt"/>
              </a:rPr>
              <a:t>a</a:t>
            </a:r>
            <a:r>
              <a:rPr lang="en-US" sz="2800" b="1" dirty="0" smtClean="0">
                <a:latin typeface="+mn-lt"/>
              </a:rPr>
              <a:t>cross a variety of class sizes</a:t>
            </a:r>
            <a:endParaRPr lang="en-US" sz="2800" b="1" dirty="0">
              <a:latin typeface="+mn-lt"/>
            </a:endParaRPr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1676400" y="94668"/>
            <a:ext cx="594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000000"/>
                </a:solidFill>
                <a:latin typeface="+mn-lt"/>
              </a:rPr>
              <a:t>Exam Data by Class Size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45300" y="2076777"/>
            <a:ext cx="1444554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50-110</a:t>
            </a:r>
            <a:endParaRPr lang="en-US" sz="32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1290831" y="774372"/>
            <a:ext cx="6157844" cy="3940351"/>
            <a:chOff x="1290831" y="774372"/>
            <a:chExt cx="6157844" cy="3940351"/>
          </a:xfrm>
        </p:grpSpPr>
        <p:pic>
          <p:nvPicPr>
            <p:cNvPr id="5" name="Picture 2" descr="C:\Users\Scott\Documents\Talks, trips\UW SoTL 4.14\Figures\Class size.t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0831" y="783836"/>
              <a:ext cx="6157844" cy="3930887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5829841" y="1731939"/>
              <a:ext cx="538731" cy="46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47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08348" y="774372"/>
              <a:ext cx="1462270" cy="392573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77712" y="1366309"/>
              <a:ext cx="962020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&lt;50</a:t>
              </a:r>
              <a:endParaRPr lang="en-US" sz="32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85308" y="2941197"/>
              <a:ext cx="1306819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  &gt;110</a:t>
              </a:r>
              <a:endParaRPr lang="en-US" sz="3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13741" y="2076777"/>
              <a:ext cx="1444554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50-110</a:t>
              </a:r>
              <a:endParaRPr lang="en-US" sz="32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93135" y="2423165"/>
              <a:ext cx="538731" cy="46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28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10600" y="3152877"/>
              <a:ext cx="538731" cy="46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30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17" name="TextBox 16"/>
          <p:cNvSpPr txBox="1">
            <a:spLocks/>
          </p:cNvSpPr>
          <p:nvPr/>
        </p:nvSpPr>
        <p:spPr>
          <a:xfrm rot="16200000">
            <a:off x="-230885" y="2059080"/>
            <a:ext cx="230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Class Size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923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2400" y="4719615"/>
            <a:ext cx="8991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atin typeface="+mn-lt"/>
              </a:rPr>
              <a:t>Active learning works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5277448"/>
            <a:ext cx="716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latin typeface="+mn-lt"/>
              </a:rPr>
              <a:t>o</a:t>
            </a:r>
            <a:r>
              <a:rPr lang="en-US" sz="2800" b="1" dirty="0" smtClean="0">
                <a:latin typeface="+mn-lt"/>
              </a:rPr>
              <a:t>nly in small classes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latin typeface="+mn-lt"/>
              </a:rPr>
              <a:t>o</a:t>
            </a:r>
            <a:r>
              <a:rPr lang="en-US" sz="2800" b="1" dirty="0" smtClean="0">
                <a:latin typeface="+mn-lt"/>
              </a:rPr>
              <a:t>nly in large classes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latin typeface="+mn-lt"/>
              </a:rPr>
              <a:t>a</a:t>
            </a:r>
            <a:r>
              <a:rPr lang="en-US" sz="2800" b="1" dirty="0" smtClean="0">
                <a:latin typeface="+mn-lt"/>
              </a:rPr>
              <a:t>cross a variety of class sizes</a:t>
            </a:r>
            <a:endParaRPr lang="en-US" sz="2800" b="1" dirty="0">
              <a:latin typeface="+mn-lt"/>
            </a:endParaRPr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1676400" y="94668"/>
            <a:ext cx="594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000000"/>
                </a:solidFill>
                <a:latin typeface="+mn-lt"/>
              </a:rPr>
              <a:t>Exam Data by Class Size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45300" y="2076777"/>
            <a:ext cx="1444554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50-110</a:t>
            </a:r>
            <a:endParaRPr lang="en-US" sz="32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1290831" y="757439"/>
            <a:ext cx="6157844" cy="3957284"/>
            <a:chOff x="1290831" y="757439"/>
            <a:chExt cx="6157844" cy="3957284"/>
          </a:xfrm>
        </p:grpSpPr>
        <p:pic>
          <p:nvPicPr>
            <p:cNvPr id="5" name="Picture 2" descr="C:\Users\Scott\Documents\Talks, trips\UW SoTL 4.14\Figures\Class size.t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0831" y="783836"/>
              <a:ext cx="6157844" cy="3930887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5829841" y="1731939"/>
              <a:ext cx="538731" cy="46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47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08348" y="757439"/>
              <a:ext cx="1462270" cy="392573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77712" y="1366309"/>
              <a:ext cx="962020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&lt;50</a:t>
              </a:r>
              <a:endParaRPr lang="en-US" sz="32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85308" y="2941197"/>
              <a:ext cx="1306819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  &gt;110</a:t>
              </a:r>
              <a:endParaRPr lang="en-US" sz="3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30674" y="2076777"/>
              <a:ext cx="1444554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50-110</a:t>
              </a:r>
              <a:endParaRPr lang="en-US" sz="32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93135" y="2423165"/>
              <a:ext cx="538731" cy="46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28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10600" y="3152877"/>
              <a:ext cx="538731" cy="46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30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17" name="TextBox 16"/>
          <p:cNvSpPr txBox="1">
            <a:spLocks/>
          </p:cNvSpPr>
          <p:nvPr/>
        </p:nvSpPr>
        <p:spPr>
          <a:xfrm rot="16200000">
            <a:off x="-230885" y="2059080"/>
            <a:ext cx="230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Class Size</a:t>
            </a:r>
            <a:endParaRPr lang="en-US" sz="2800" b="1" dirty="0">
              <a:latin typeface="+mn-lt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609600" y="6136816"/>
            <a:ext cx="533400" cy="5334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76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4343400" y="2133600"/>
            <a:ext cx="4724400" cy="3886200"/>
            <a:chOff x="4343400" y="762000"/>
            <a:chExt cx="4267200" cy="3886200"/>
          </a:xfrm>
        </p:grpSpPr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343400" y="762000"/>
              <a:ext cx="4267200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3600" b="1" dirty="0" smtClean="0">
                  <a:latin typeface="+mn-lt"/>
                </a:rPr>
                <a:t>Traditional lecture</a:t>
              </a:r>
              <a:br>
                <a:rPr lang="en-US" sz="3600" b="1" dirty="0" smtClean="0">
                  <a:latin typeface="+mn-lt"/>
                </a:rPr>
              </a:br>
              <a:r>
                <a:rPr lang="en-US" sz="3600" b="1" dirty="0" smtClean="0">
                  <a:latin typeface="+mn-lt"/>
                </a:rPr>
                <a:t> course</a:t>
              </a:r>
            </a:p>
            <a:p>
              <a:r>
                <a:rPr lang="en-US" b="1" dirty="0" smtClean="0">
                  <a:latin typeface="+mn-lt"/>
                </a:rPr>
                <a:t/>
              </a:r>
              <a:br>
                <a:rPr lang="en-US" b="1" dirty="0" smtClean="0">
                  <a:latin typeface="+mn-lt"/>
                </a:rPr>
              </a:br>
              <a:r>
                <a:rPr lang="en-US" sz="4000" b="1" dirty="0" smtClean="0">
                  <a:latin typeface="+mn-lt"/>
                </a:rPr>
                <a:t>higher fail rate</a:t>
              </a:r>
              <a:br>
                <a:rPr lang="en-US" sz="4000" b="1" dirty="0" smtClean="0">
                  <a:latin typeface="+mn-lt"/>
                </a:rPr>
              </a:br>
              <a:r>
                <a:rPr lang="en-US" sz="4000" b="1" dirty="0" smtClean="0">
                  <a:latin typeface="+mn-lt"/>
                </a:rPr>
                <a:t>lower grades</a:t>
              </a:r>
              <a:endParaRPr lang="en-US" sz="4000" b="1" dirty="0">
                <a:latin typeface="+mn-lt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495800" y="762000"/>
              <a:ext cx="3810000" cy="3886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71499" y="381000"/>
            <a:ext cx="84330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+mn-lt"/>
              </a:rPr>
              <a:t>Which class do you want to take?</a:t>
            </a:r>
            <a:endParaRPr lang="en-US" sz="38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0" y="12192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+mn-lt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8400" y="12192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+mn-lt"/>
              </a:rPr>
              <a:t>2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2400" y="2133600"/>
            <a:ext cx="4114800" cy="3886200"/>
            <a:chOff x="4343400" y="762000"/>
            <a:chExt cx="4114800" cy="3886200"/>
          </a:xfrm>
        </p:grpSpPr>
        <p:sp>
          <p:nvSpPr>
            <p:cNvPr id="16" name="Title 1"/>
            <p:cNvSpPr txBox="1">
              <a:spLocks/>
            </p:cNvSpPr>
            <p:nvPr/>
          </p:nvSpPr>
          <p:spPr bwMode="auto">
            <a:xfrm>
              <a:off x="4343400" y="762000"/>
              <a:ext cx="4114800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3600" b="1" dirty="0" smtClean="0">
                  <a:latin typeface="+mn-lt"/>
                </a:rPr>
                <a:t>Active Learning</a:t>
              </a:r>
              <a:br>
                <a:rPr lang="en-US" sz="3600" b="1" dirty="0" smtClean="0">
                  <a:latin typeface="+mn-lt"/>
                </a:rPr>
              </a:br>
              <a:r>
                <a:rPr lang="en-US" sz="3600" b="1" dirty="0" smtClean="0">
                  <a:latin typeface="+mn-lt"/>
                </a:rPr>
                <a:t> course</a:t>
              </a:r>
              <a:r>
                <a:rPr lang="en-US" b="1" dirty="0" smtClean="0">
                  <a:latin typeface="+mn-lt"/>
                </a:rPr>
                <a:t/>
              </a:r>
              <a:br>
                <a:rPr lang="en-US" b="1" dirty="0" smtClean="0">
                  <a:latin typeface="+mn-lt"/>
                </a:rPr>
              </a:br>
              <a:r>
                <a:rPr lang="en-US" b="1" dirty="0" smtClean="0">
                  <a:latin typeface="+mn-lt"/>
                </a:rPr>
                <a:t/>
              </a:r>
              <a:br>
                <a:rPr lang="en-US" b="1" dirty="0" smtClean="0">
                  <a:latin typeface="+mn-lt"/>
                </a:rPr>
              </a:br>
              <a:r>
                <a:rPr lang="en-US" sz="4000" b="1" dirty="0" smtClean="0">
                  <a:latin typeface="+mn-lt"/>
                </a:rPr>
                <a:t>lower fail rate</a:t>
              </a:r>
              <a:br>
                <a:rPr lang="en-US" sz="4000" b="1" dirty="0" smtClean="0">
                  <a:latin typeface="+mn-lt"/>
                </a:rPr>
              </a:br>
              <a:r>
                <a:rPr lang="en-US" sz="4000" b="1" dirty="0" smtClean="0">
                  <a:latin typeface="+mn-lt"/>
                </a:rPr>
                <a:t>higher grades</a:t>
              </a:r>
              <a:endParaRPr lang="en-US" sz="4000" b="1" dirty="0">
                <a:latin typeface="+mn-l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95800" y="762000"/>
              <a:ext cx="3810000" cy="3886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2398284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04800" y="2974617"/>
            <a:ext cx="8466963" cy="16764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b="1" kern="0" noProof="0" dirty="0" smtClean="0">
                <a:latin typeface="+mn-lt"/>
              </a:rPr>
              <a:t>… </a:t>
            </a:r>
            <a:r>
              <a:rPr lang="en-US" sz="3200" b="1" kern="0" noProof="0" dirty="0" smtClean="0">
                <a:solidFill>
                  <a:srgbClr val="000000"/>
                </a:solidFill>
                <a:latin typeface="+mn-lt"/>
              </a:rPr>
              <a:t>we feel </a:t>
            </a:r>
            <a:r>
              <a:rPr lang="en-US" sz="3200" b="1" kern="0" noProof="0" dirty="0" smtClean="0">
                <a:latin typeface="+mn-lt"/>
              </a:rPr>
              <a:t>that our junior-senior cell biology course 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... works extraordinarily well …” </a:t>
            </a:r>
            <a:r>
              <a:rPr kumimoji="0" lang="en-US" sz="1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(</a:t>
            </a:r>
            <a:r>
              <a:rPr kumimoji="0" lang="en-US" sz="10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Lodish</a:t>
            </a:r>
            <a:r>
              <a:rPr kumimoji="0" lang="en-US" sz="1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et al. 2005)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04800" y="4927594"/>
            <a:ext cx="8839200" cy="16764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b="1" kern="0" noProof="0" dirty="0" smtClean="0">
                <a:latin typeface="+mn-lt"/>
              </a:rPr>
              <a:t>We think that our objective of teaching the students to think was well-accomplished.   </a:t>
            </a:r>
            <a:r>
              <a:rPr kumimoji="0" lang="en-US" sz="1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(Miller &amp; </a:t>
            </a:r>
            <a:r>
              <a:rPr kumimoji="0" lang="en-US" sz="10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Cheetham</a:t>
            </a:r>
            <a:r>
              <a:rPr kumimoji="0" lang="en-US" sz="1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1990)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04800" y="668865"/>
            <a:ext cx="8209326" cy="11430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b="1" kern="0" noProof="0" dirty="0" smtClean="0">
                <a:solidFill>
                  <a:srgbClr val="000000"/>
                </a:solidFill>
                <a:latin typeface="+mn-lt"/>
              </a:rPr>
              <a:t>We strongly believe </a:t>
            </a:r>
            <a:r>
              <a:rPr lang="en-US" sz="3200" b="1" kern="0" noProof="0" dirty="0" smtClean="0">
                <a:latin typeface="+mn-lt"/>
              </a:rPr>
              <a:t>that lecture leads to deeper understanding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.... </a:t>
            </a:r>
            <a:r>
              <a:rPr kumimoji="0" lang="en-US" sz="1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(Rosenthal 1995)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04800" y="2088441"/>
            <a:ext cx="7239000" cy="6096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just know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that students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.... </a:t>
            </a:r>
            <a:r>
              <a:rPr kumimoji="0" lang="en-US" sz="1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(UW professor, 3/09)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69196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459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9438" y="381000"/>
            <a:ext cx="8842162" cy="2006600"/>
            <a:chOff x="0" y="533400"/>
            <a:chExt cx="8842162" cy="2006600"/>
          </a:xfrm>
        </p:grpSpPr>
        <p:pic>
          <p:nvPicPr>
            <p:cNvPr id="2" name="Picture 1" descr="Screen Shot 2015-05-13 at 7.47.20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533400"/>
              <a:ext cx="8461162" cy="2006600"/>
            </a:xfrm>
            <a:prstGeom prst="rect">
              <a:avLst/>
            </a:prstGeom>
          </p:spPr>
        </p:pic>
        <p:pic>
          <p:nvPicPr>
            <p:cNvPr id="4" name="Picture 3" descr="Screen Shot 2015-05-13 at 7.48.5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3400"/>
              <a:ext cx="457200" cy="198782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52399" y="2971800"/>
            <a:ext cx="479238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As of November 9, 2017</a:t>
            </a:r>
          </a:p>
          <a:p>
            <a:endParaRPr lang="en-US" b="1" dirty="0">
              <a:latin typeface="+mn-lt"/>
            </a:endParaRPr>
          </a:p>
          <a:p>
            <a:r>
              <a:rPr lang="en-US" b="1" dirty="0" smtClean="0">
                <a:latin typeface="+mn-lt"/>
              </a:rPr>
              <a:t>Downloads</a:t>
            </a:r>
            <a:br>
              <a:rPr lang="en-US" b="1" dirty="0" smtClean="0">
                <a:latin typeface="+mn-lt"/>
              </a:rPr>
            </a:br>
            <a:r>
              <a:rPr lang="en-US" b="1" dirty="0">
                <a:latin typeface="+mn-lt"/>
              </a:rPr>
              <a:t> </a:t>
            </a:r>
            <a:r>
              <a:rPr lang="en-US" b="1" dirty="0" smtClean="0">
                <a:latin typeface="+mn-lt"/>
              </a:rPr>
              <a:t>      abstract 	 217,501</a:t>
            </a:r>
          </a:p>
          <a:p>
            <a:r>
              <a:rPr lang="en-US" b="1" dirty="0" smtClean="0">
                <a:latin typeface="+mn-lt"/>
              </a:rPr>
              <a:t>	 PDF		 112,478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24349" y="8382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June 2014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46401" y="2929467"/>
            <a:ext cx="7086600" cy="3726597"/>
            <a:chOff x="2971800" y="2895600"/>
            <a:chExt cx="7086600" cy="3726597"/>
          </a:xfrm>
        </p:grpSpPr>
        <p:grpSp>
          <p:nvGrpSpPr>
            <p:cNvPr id="10" name="Group 9"/>
            <p:cNvGrpSpPr/>
            <p:nvPr/>
          </p:nvGrpSpPr>
          <p:grpSpPr>
            <a:xfrm>
              <a:off x="2971800" y="2895600"/>
              <a:ext cx="7086600" cy="3726597"/>
              <a:chOff x="2971800" y="2895600"/>
              <a:chExt cx="7086600" cy="3726597"/>
            </a:xfrm>
          </p:grpSpPr>
          <p:pic>
            <p:nvPicPr>
              <p:cNvPr id="7" name="Picture 6" descr="Screen Shot 2016-04-07 at 9.36.44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7800" y="3429000"/>
                <a:ext cx="1981200" cy="173990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855280" y="2895600"/>
                <a:ext cx="32318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 smtClean="0"/>
                  <a:t>Altmetric</a:t>
                </a:r>
                <a:r>
                  <a:rPr lang="en-US" sz="2800" b="1" dirty="0" smtClean="0"/>
                  <a:t> Score</a:t>
                </a:r>
                <a:endParaRPr lang="en-US" sz="2800" b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971800" y="5791200"/>
                <a:ext cx="7086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99% of all PNAS articles of similar age</a:t>
                </a:r>
              </a:p>
              <a:p>
                <a:r>
                  <a:rPr lang="en-US" dirty="0" smtClean="0"/>
                  <a:t>99% of all tracked Journal articles of similar age</a:t>
                </a:r>
                <a:endParaRPr lang="en-US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867397" y="4114912"/>
              <a:ext cx="821269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Arial"/>
                  <a:cs typeface="Arial"/>
                </a:rPr>
                <a:t>1793</a:t>
              </a:r>
              <a:endParaRPr lang="en-US" sz="20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663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7729" y="518962"/>
            <a:ext cx="9312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900" b="1" dirty="0" smtClean="0">
                <a:latin typeface="+mn-lt"/>
              </a:rPr>
              <a:t>What traditional lecturing looks like</a:t>
            </a:r>
          </a:p>
        </p:txBody>
      </p:sp>
      <p:pic>
        <p:nvPicPr>
          <p:cNvPr id="5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Screen Shot 2017-11-09 at 8.05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" y="1858434"/>
            <a:ext cx="8969782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40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ott\Desktop\EOL review\PNAS ms\Cover\Henry of Germany lectures.tif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2400"/>
            <a:ext cx="8153400" cy="653781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3" name="Freeform 2"/>
          <p:cNvSpPr/>
          <p:nvPr/>
        </p:nvSpPr>
        <p:spPr>
          <a:xfrm>
            <a:off x="5666979" y="1394847"/>
            <a:ext cx="779337" cy="1007390"/>
          </a:xfrm>
          <a:custGeom>
            <a:avLst/>
            <a:gdLst>
              <a:gd name="connsiteX0" fmla="*/ 609835 w 779337"/>
              <a:gd name="connsiteY0" fmla="*/ 15499 h 1007390"/>
              <a:gd name="connsiteX1" fmla="*/ 532343 w 779337"/>
              <a:gd name="connsiteY1" fmla="*/ 0 h 1007390"/>
              <a:gd name="connsiteX2" fmla="*/ 315367 w 779337"/>
              <a:gd name="connsiteY2" fmla="*/ 30997 h 1007390"/>
              <a:gd name="connsiteX3" fmla="*/ 175882 w 779337"/>
              <a:gd name="connsiteY3" fmla="*/ 139485 h 1007390"/>
              <a:gd name="connsiteX4" fmla="*/ 144885 w 779337"/>
              <a:gd name="connsiteY4" fmla="*/ 185980 h 1007390"/>
              <a:gd name="connsiteX5" fmla="*/ 98390 w 779337"/>
              <a:gd name="connsiteY5" fmla="*/ 340963 h 1007390"/>
              <a:gd name="connsiteX6" fmla="*/ 82892 w 779337"/>
              <a:gd name="connsiteY6" fmla="*/ 557939 h 1007390"/>
              <a:gd name="connsiteX7" fmla="*/ 51896 w 779337"/>
              <a:gd name="connsiteY7" fmla="*/ 650929 h 1007390"/>
              <a:gd name="connsiteX8" fmla="*/ 113889 w 779337"/>
              <a:gd name="connsiteY8" fmla="*/ 991892 h 1007390"/>
              <a:gd name="connsiteX9" fmla="*/ 160384 w 779337"/>
              <a:gd name="connsiteY9" fmla="*/ 1007390 h 1007390"/>
              <a:gd name="connsiteX10" fmla="*/ 377360 w 779337"/>
              <a:gd name="connsiteY10" fmla="*/ 976394 h 1007390"/>
              <a:gd name="connsiteX11" fmla="*/ 470350 w 779337"/>
              <a:gd name="connsiteY11" fmla="*/ 945397 h 1007390"/>
              <a:gd name="connsiteX12" fmla="*/ 516845 w 779337"/>
              <a:gd name="connsiteY12" fmla="*/ 914400 h 1007390"/>
              <a:gd name="connsiteX13" fmla="*/ 625333 w 779337"/>
              <a:gd name="connsiteY13" fmla="*/ 774916 h 1007390"/>
              <a:gd name="connsiteX14" fmla="*/ 656329 w 779337"/>
              <a:gd name="connsiteY14" fmla="*/ 728421 h 1007390"/>
              <a:gd name="connsiteX15" fmla="*/ 671828 w 779337"/>
              <a:gd name="connsiteY15" fmla="*/ 666428 h 1007390"/>
              <a:gd name="connsiteX16" fmla="*/ 687326 w 779337"/>
              <a:gd name="connsiteY16" fmla="*/ 619933 h 1007390"/>
              <a:gd name="connsiteX17" fmla="*/ 718323 w 779337"/>
              <a:gd name="connsiteY17" fmla="*/ 480448 h 1007390"/>
              <a:gd name="connsiteX18" fmla="*/ 749319 w 779337"/>
              <a:gd name="connsiteY18" fmla="*/ 387458 h 1007390"/>
              <a:gd name="connsiteX19" fmla="*/ 764818 w 779337"/>
              <a:gd name="connsiteY19" fmla="*/ 340963 h 1007390"/>
              <a:gd name="connsiteX20" fmla="*/ 749319 w 779337"/>
              <a:gd name="connsiteY20" fmla="*/ 92990 h 1007390"/>
              <a:gd name="connsiteX21" fmla="*/ 656329 w 779337"/>
              <a:gd name="connsiteY21" fmla="*/ 61994 h 1007390"/>
              <a:gd name="connsiteX22" fmla="*/ 547841 w 779337"/>
              <a:gd name="connsiteY22" fmla="*/ 30997 h 1007390"/>
              <a:gd name="connsiteX23" fmla="*/ 532343 w 779337"/>
              <a:gd name="connsiteY23" fmla="*/ 0 h 100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9337" h="1007390">
                <a:moveTo>
                  <a:pt x="609835" y="15499"/>
                </a:moveTo>
                <a:cubicBezTo>
                  <a:pt x="584004" y="10333"/>
                  <a:pt x="558685" y="0"/>
                  <a:pt x="532343" y="0"/>
                </a:cubicBezTo>
                <a:cubicBezTo>
                  <a:pt x="396528" y="0"/>
                  <a:pt x="401412" y="2316"/>
                  <a:pt x="315367" y="30997"/>
                </a:cubicBezTo>
                <a:cubicBezTo>
                  <a:pt x="250564" y="74199"/>
                  <a:pt x="221406" y="84857"/>
                  <a:pt x="175882" y="139485"/>
                </a:cubicBezTo>
                <a:cubicBezTo>
                  <a:pt x="163957" y="153794"/>
                  <a:pt x="155217" y="170482"/>
                  <a:pt x="144885" y="185980"/>
                </a:cubicBezTo>
                <a:cubicBezTo>
                  <a:pt x="107153" y="299177"/>
                  <a:pt x="121814" y="247272"/>
                  <a:pt x="98390" y="340963"/>
                </a:cubicBezTo>
                <a:cubicBezTo>
                  <a:pt x="93224" y="413288"/>
                  <a:pt x="93648" y="486232"/>
                  <a:pt x="82892" y="557939"/>
                </a:cubicBezTo>
                <a:cubicBezTo>
                  <a:pt x="78045" y="590251"/>
                  <a:pt x="51896" y="650929"/>
                  <a:pt x="51896" y="650929"/>
                </a:cubicBezTo>
                <a:cubicBezTo>
                  <a:pt x="59088" y="787579"/>
                  <a:pt x="0" y="915967"/>
                  <a:pt x="113889" y="991892"/>
                </a:cubicBezTo>
                <a:cubicBezTo>
                  <a:pt x="127482" y="1000954"/>
                  <a:pt x="144886" y="1002224"/>
                  <a:pt x="160384" y="1007390"/>
                </a:cubicBezTo>
                <a:cubicBezTo>
                  <a:pt x="268087" y="996620"/>
                  <a:pt x="293091" y="1001675"/>
                  <a:pt x="377360" y="976394"/>
                </a:cubicBezTo>
                <a:cubicBezTo>
                  <a:pt x="408655" y="967005"/>
                  <a:pt x="470350" y="945397"/>
                  <a:pt x="470350" y="945397"/>
                </a:cubicBezTo>
                <a:cubicBezTo>
                  <a:pt x="485848" y="935065"/>
                  <a:pt x="502535" y="926324"/>
                  <a:pt x="516845" y="914400"/>
                </a:cubicBezTo>
                <a:cubicBezTo>
                  <a:pt x="571475" y="868876"/>
                  <a:pt x="582130" y="839722"/>
                  <a:pt x="625333" y="774916"/>
                </a:cubicBezTo>
                <a:lnTo>
                  <a:pt x="656329" y="728421"/>
                </a:lnTo>
                <a:cubicBezTo>
                  <a:pt x="661495" y="707757"/>
                  <a:pt x="665976" y="686909"/>
                  <a:pt x="671828" y="666428"/>
                </a:cubicBezTo>
                <a:cubicBezTo>
                  <a:pt x="676316" y="650720"/>
                  <a:pt x="683364" y="635782"/>
                  <a:pt x="687326" y="619933"/>
                </a:cubicBezTo>
                <a:cubicBezTo>
                  <a:pt x="709453" y="531423"/>
                  <a:pt x="694452" y="560017"/>
                  <a:pt x="718323" y="480448"/>
                </a:cubicBezTo>
                <a:cubicBezTo>
                  <a:pt x="727712" y="449153"/>
                  <a:pt x="738987" y="418455"/>
                  <a:pt x="749319" y="387458"/>
                </a:cubicBezTo>
                <a:lnTo>
                  <a:pt x="764818" y="340963"/>
                </a:lnTo>
                <a:cubicBezTo>
                  <a:pt x="759652" y="258305"/>
                  <a:pt x="779337" y="170178"/>
                  <a:pt x="749319" y="92990"/>
                </a:cubicBezTo>
                <a:cubicBezTo>
                  <a:pt x="737477" y="62538"/>
                  <a:pt x="688027" y="69919"/>
                  <a:pt x="656329" y="61994"/>
                </a:cubicBezTo>
                <a:cubicBezTo>
                  <a:pt x="650965" y="60653"/>
                  <a:pt x="558956" y="39333"/>
                  <a:pt x="547841" y="30997"/>
                </a:cubicBezTo>
                <a:cubicBezTo>
                  <a:pt x="538600" y="24066"/>
                  <a:pt x="537509" y="10332"/>
                  <a:pt x="532343" y="0"/>
                </a:cubicBezTo>
              </a:path>
            </a:pathLst>
          </a:cu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799718" y="3480821"/>
            <a:ext cx="1321394" cy="1199667"/>
          </a:xfrm>
          <a:custGeom>
            <a:avLst/>
            <a:gdLst>
              <a:gd name="connsiteX0" fmla="*/ 1042424 w 1321394"/>
              <a:gd name="connsiteY0" fmla="*/ 6298 h 1199667"/>
              <a:gd name="connsiteX1" fmla="*/ 515482 w 1321394"/>
              <a:gd name="connsiteY1" fmla="*/ 21796 h 1199667"/>
              <a:gd name="connsiteX2" fmla="*/ 422492 w 1321394"/>
              <a:gd name="connsiteY2" fmla="*/ 83789 h 1199667"/>
              <a:gd name="connsiteX3" fmla="*/ 375997 w 1321394"/>
              <a:gd name="connsiteY3" fmla="*/ 114786 h 1199667"/>
              <a:gd name="connsiteX4" fmla="*/ 329502 w 1321394"/>
              <a:gd name="connsiteY4" fmla="*/ 145782 h 1199667"/>
              <a:gd name="connsiteX5" fmla="*/ 236513 w 1321394"/>
              <a:gd name="connsiteY5" fmla="*/ 223274 h 1199667"/>
              <a:gd name="connsiteX6" fmla="*/ 205516 w 1321394"/>
              <a:gd name="connsiteY6" fmla="*/ 269769 h 1199667"/>
              <a:gd name="connsiteX7" fmla="*/ 159021 w 1321394"/>
              <a:gd name="connsiteY7" fmla="*/ 316264 h 1199667"/>
              <a:gd name="connsiteX8" fmla="*/ 143523 w 1321394"/>
              <a:gd name="connsiteY8" fmla="*/ 362759 h 1199667"/>
              <a:gd name="connsiteX9" fmla="*/ 81529 w 1321394"/>
              <a:gd name="connsiteY9" fmla="*/ 455748 h 1199667"/>
              <a:gd name="connsiteX10" fmla="*/ 35035 w 1321394"/>
              <a:gd name="connsiteY10" fmla="*/ 595233 h 1199667"/>
              <a:gd name="connsiteX11" fmla="*/ 19536 w 1321394"/>
              <a:gd name="connsiteY11" fmla="*/ 641728 h 1199667"/>
              <a:gd name="connsiteX12" fmla="*/ 4038 w 1321394"/>
              <a:gd name="connsiteY12" fmla="*/ 688223 h 1199667"/>
              <a:gd name="connsiteX13" fmla="*/ 19536 w 1321394"/>
              <a:gd name="connsiteY13" fmla="*/ 998189 h 1199667"/>
              <a:gd name="connsiteX14" fmla="*/ 81529 w 1321394"/>
              <a:gd name="connsiteY14" fmla="*/ 1091179 h 1199667"/>
              <a:gd name="connsiteX15" fmla="*/ 128024 w 1321394"/>
              <a:gd name="connsiteY15" fmla="*/ 1137674 h 1199667"/>
              <a:gd name="connsiteX16" fmla="*/ 174519 w 1321394"/>
              <a:gd name="connsiteY16" fmla="*/ 1168671 h 1199667"/>
              <a:gd name="connsiteX17" fmla="*/ 360499 w 1321394"/>
              <a:gd name="connsiteY17" fmla="*/ 1199667 h 1199667"/>
              <a:gd name="connsiteX18" fmla="*/ 763455 w 1321394"/>
              <a:gd name="connsiteY18" fmla="*/ 1168671 h 1199667"/>
              <a:gd name="connsiteX19" fmla="*/ 825448 w 1321394"/>
              <a:gd name="connsiteY19" fmla="*/ 1153172 h 1199667"/>
              <a:gd name="connsiteX20" fmla="*/ 887441 w 1321394"/>
              <a:gd name="connsiteY20" fmla="*/ 1122176 h 1199667"/>
              <a:gd name="connsiteX21" fmla="*/ 933936 w 1321394"/>
              <a:gd name="connsiteY21" fmla="*/ 1106677 h 1199667"/>
              <a:gd name="connsiteX22" fmla="*/ 980431 w 1321394"/>
              <a:gd name="connsiteY22" fmla="*/ 1075681 h 1199667"/>
              <a:gd name="connsiteX23" fmla="*/ 1135414 w 1321394"/>
              <a:gd name="connsiteY23" fmla="*/ 1029186 h 1199667"/>
              <a:gd name="connsiteX24" fmla="*/ 1243902 w 1321394"/>
              <a:gd name="connsiteY24" fmla="*/ 951694 h 1199667"/>
              <a:gd name="connsiteX25" fmla="*/ 1274899 w 1321394"/>
              <a:gd name="connsiteY25" fmla="*/ 858704 h 1199667"/>
              <a:gd name="connsiteX26" fmla="*/ 1290397 w 1321394"/>
              <a:gd name="connsiteY26" fmla="*/ 812210 h 1199667"/>
              <a:gd name="connsiteX27" fmla="*/ 1305896 w 1321394"/>
              <a:gd name="connsiteY27" fmla="*/ 765715 h 1199667"/>
              <a:gd name="connsiteX28" fmla="*/ 1321394 w 1321394"/>
              <a:gd name="connsiteY28" fmla="*/ 703721 h 1199667"/>
              <a:gd name="connsiteX29" fmla="*/ 1305896 w 1321394"/>
              <a:gd name="connsiteY29" fmla="*/ 471247 h 1199667"/>
              <a:gd name="connsiteX30" fmla="*/ 1274899 w 1321394"/>
              <a:gd name="connsiteY30" fmla="*/ 424752 h 1199667"/>
              <a:gd name="connsiteX31" fmla="*/ 1259401 w 1321394"/>
              <a:gd name="connsiteY31" fmla="*/ 378257 h 1199667"/>
              <a:gd name="connsiteX32" fmla="*/ 1197407 w 1321394"/>
              <a:gd name="connsiteY32" fmla="*/ 285267 h 1199667"/>
              <a:gd name="connsiteX33" fmla="*/ 1119916 w 1321394"/>
              <a:gd name="connsiteY33" fmla="*/ 145782 h 1199667"/>
              <a:gd name="connsiteX34" fmla="*/ 1026926 w 1321394"/>
              <a:gd name="connsiteY34" fmla="*/ 83789 h 1199667"/>
              <a:gd name="connsiteX35" fmla="*/ 980431 w 1321394"/>
              <a:gd name="connsiteY35" fmla="*/ 6298 h 119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321394" h="1199667">
                <a:moveTo>
                  <a:pt x="1042424" y="6298"/>
                </a:moveTo>
                <a:cubicBezTo>
                  <a:pt x="866777" y="11464"/>
                  <a:pt x="689848" y="0"/>
                  <a:pt x="515482" y="21796"/>
                </a:cubicBezTo>
                <a:cubicBezTo>
                  <a:pt x="478516" y="26417"/>
                  <a:pt x="453489" y="63125"/>
                  <a:pt x="422492" y="83789"/>
                </a:cubicBezTo>
                <a:lnTo>
                  <a:pt x="375997" y="114786"/>
                </a:lnTo>
                <a:cubicBezTo>
                  <a:pt x="360499" y="125118"/>
                  <a:pt x="342673" y="132611"/>
                  <a:pt x="329502" y="145782"/>
                </a:cubicBezTo>
                <a:cubicBezTo>
                  <a:pt x="269836" y="205448"/>
                  <a:pt x="301244" y="180119"/>
                  <a:pt x="236513" y="223274"/>
                </a:cubicBezTo>
                <a:cubicBezTo>
                  <a:pt x="226181" y="238772"/>
                  <a:pt x="217441" y="255460"/>
                  <a:pt x="205516" y="269769"/>
                </a:cubicBezTo>
                <a:cubicBezTo>
                  <a:pt x="191484" y="286607"/>
                  <a:pt x="171179" y="298027"/>
                  <a:pt x="159021" y="316264"/>
                </a:cubicBezTo>
                <a:cubicBezTo>
                  <a:pt x="149959" y="329857"/>
                  <a:pt x="151457" y="348478"/>
                  <a:pt x="143523" y="362759"/>
                </a:cubicBezTo>
                <a:cubicBezTo>
                  <a:pt x="125431" y="395324"/>
                  <a:pt x="81529" y="455748"/>
                  <a:pt x="81529" y="455748"/>
                </a:cubicBezTo>
                <a:lnTo>
                  <a:pt x="35035" y="595233"/>
                </a:lnTo>
                <a:lnTo>
                  <a:pt x="19536" y="641728"/>
                </a:lnTo>
                <a:lnTo>
                  <a:pt x="4038" y="688223"/>
                </a:lnTo>
                <a:cubicBezTo>
                  <a:pt x="9204" y="791545"/>
                  <a:pt x="0" y="896599"/>
                  <a:pt x="19536" y="998189"/>
                </a:cubicBezTo>
                <a:cubicBezTo>
                  <a:pt x="26571" y="1034772"/>
                  <a:pt x="55187" y="1064837"/>
                  <a:pt x="81529" y="1091179"/>
                </a:cubicBezTo>
                <a:cubicBezTo>
                  <a:pt x="97027" y="1106677"/>
                  <a:pt x="111186" y="1123642"/>
                  <a:pt x="128024" y="1137674"/>
                </a:cubicBezTo>
                <a:cubicBezTo>
                  <a:pt x="142333" y="1149599"/>
                  <a:pt x="157859" y="1160341"/>
                  <a:pt x="174519" y="1168671"/>
                </a:cubicBezTo>
                <a:cubicBezTo>
                  <a:pt x="226446" y="1194635"/>
                  <a:pt x="316308" y="1194757"/>
                  <a:pt x="360499" y="1199667"/>
                </a:cubicBezTo>
                <a:cubicBezTo>
                  <a:pt x="524430" y="1191039"/>
                  <a:pt x="619734" y="1194802"/>
                  <a:pt x="763455" y="1168671"/>
                </a:cubicBezTo>
                <a:cubicBezTo>
                  <a:pt x="784412" y="1164861"/>
                  <a:pt x="805504" y="1160651"/>
                  <a:pt x="825448" y="1153172"/>
                </a:cubicBezTo>
                <a:cubicBezTo>
                  <a:pt x="847080" y="1145060"/>
                  <a:pt x="866206" y="1131277"/>
                  <a:pt x="887441" y="1122176"/>
                </a:cubicBezTo>
                <a:cubicBezTo>
                  <a:pt x="902457" y="1115741"/>
                  <a:pt x="919324" y="1113983"/>
                  <a:pt x="933936" y="1106677"/>
                </a:cubicBezTo>
                <a:cubicBezTo>
                  <a:pt x="950596" y="1098347"/>
                  <a:pt x="963771" y="1084011"/>
                  <a:pt x="980431" y="1075681"/>
                </a:cubicBezTo>
                <a:cubicBezTo>
                  <a:pt x="1048400" y="1041697"/>
                  <a:pt x="1062818" y="1043705"/>
                  <a:pt x="1135414" y="1029186"/>
                </a:cubicBezTo>
                <a:cubicBezTo>
                  <a:pt x="1176254" y="1008766"/>
                  <a:pt x="1219736" y="995192"/>
                  <a:pt x="1243902" y="951694"/>
                </a:cubicBezTo>
                <a:cubicBezTo>
                  <a:pt x="1259770" y="923132"/>
                  <a:pt x="1264567" y="889701"/>
                  <a:pt x="1274899" y="858704"/>
                </a:cubicBezTo>
                <a:lnTo>
                  <a:pt x="1290397" y="812210"/>
                </a:lnTo>
                <a:cubicBezTo>
                  <a:pt x="1295563" y="796712"/>
                  <a:pt x="1301934" y="781564"/>
                  <a:pt x="1305896" y="765715"/>
                </a:cubicBezTo>
                <a:lnTo>
                  <a:pt x="1321394" y="703721"/>
                </a:lnTo>
                <a:cubicBezTo>
                  <a:pt x="1316228" y="626230"/>
                  <a:pt x="1318664" y="547854"/>
                  <a:pt x="1305896" y="471247"/>
                </a:cubicBezTo>
                <a:cubicBezTo>
                  <a:pt x="1302834" y="452874"/>
                  <a:pt x="1283229" y="441412"/>
                  <a:pt x="1274899" y="424752"/>
                </a:cubicBezTo>
                <a:cubicBezTo>
                  <a:pt x="1267593" y="410140"/>
                  <a:pt x="1267335" y="392538"/>
                  <a:pt x="1259401" y="378257"/>
                </a:cubicBezTo>
                <a:cubicBezTo>
                  <a:pt x="1241309" y="345692"/>
                  <a:pt x="1197407" y="285267"/>
                  <a:pt x="1197407" y="285267"/>
                </a:cubicBezTo>
                <a:cubicBezTo>
                  <a:pt x="1181257" y="236816"/>
                  <a:pt x="1165595" y="176234"/>
                  <a:pt x="1119916" y="145782"/>
                </a:cubicBezTo>
                <a:lnTo>
                  <a:pt x="1026926" y="83789"/>
                </a:lnTo>
                <a:cubicBezTo>
                  <a:pt x="989521" y="27683"/>
                  <a:pt x="1004259" y="53954"/>
                  <a:pt x="980431" y="6298"/>
                </a:cubicBezTo>
              </a:path>
            </a:pathLst>
          </a:cu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6194969" y="1115878"/>
            <a:ext cx="1194376" cy="1721998"/>
          </a:xfrm>
          <a:custGeom>
            <a:avLst/>
            <a:gdLst>
              <a:gd name="connsiteX0" fmla="*/ 748272 w 1194376"/>
              <a:gd name="connsiteY0" fmla="*/ 1456841 h 1721998"/>
              <a:gd name="connsiteX1" fmla="*/ 763770 w 1194376"/>
              <a:gd name="connsiteY1" fmla="*/ 867905 h 1721998"/>
              <a:gd name="connsiteX2" fmla="*/ 841262 w 1194376"/>
              <a:gd name="connsiteY2" fmla="*/ 790414 h 1721998"/>
              <a:gd name="connsiteX3" fmla="*/ 934251 w 1194376"/>
              <a:gd name="connsiteY3" fmla="*/ 759417 h 1721998"/>
              <a:gd name="connsiteX4" fmla="*/ 1027241 w 1194376"/>
              <a:gd name="connsiteY4" fmla="*/ 697424 h 1721998"/>
              <a:gd name="connsiteX5" fmla="*/ 1073736 w 1194376"/>
              <a:gd name="connsiteY5" fmla="*/ 666427 h 1721998"/>
              <a:gd name="connsiteX6" fmla="*/ 1135729 w 1194376"/>
              <a:gd name="connsiteY6" fmla="*/ 573437 h 1721998"/>
              <a:gd name="connsiteX7" fmla="*/ 1166726 w 1194376"/>
              <a:gd name="connsiteY7" fmla="*/ 526942 h 1721998"/>
              <a:gd name="connsiteX8" fmla="*/ 1089234 w 1194376"/>
              <a:gd name="connsiteY8" fmla="*/ 170481 h 1721998"/>
              <a:gd name="connsiteX9" fmla="*/ 1042739 w 1194376"/>
              <a:gd name="connsiteY9" fmla="*/ 139485 h 1721998"/>
              <a:gd name="connsiteX10" fmla="*/ 965248 w 1194376"/>
              <a:gd name="connsiteY10" fmla="*/ 77491 h 1721998"/>
              <a:gd name="connsiteX11" fmla="*/ 918753 w 1194376"/>
              <a:gd name="connsiteY11" fmla="*/ 46495 h 1721998"/>
              <a:gd name="connsiteX12" fmla="*/ 825763 w 1194376"/>
              <a:gd name="connsiteY12" fmla="*/ 15498 h 1721998"/>
              <a:gd name="connsiteX13" fmla="*/ 779268 w 1194376"/>
              <a:gd name="connsiteY13" fmla="*/ 0 h 1721998"/>
              <a:gd name="connsiteX14" fmla="*/ 345316 w 1194376"/>
              <a:gd name="connsiteY14" fmla="*/ 15498 h 1721998"/>
              <a:gd name="connsiteX15" fmla="*/ 298821 w 1194376"/>
              <a:gd name="connsiteY15" fmla="*/ 30997 h 1721998"/>
              <a:gd name="connsiteX16" fmla="*/ 267824 w 1194376"/>
              <a:gd name="connsiteY16" fmla="*/ 77491 h 1721998"/>
              <a:gd name="connsiteX17" fmla="*/ 236828 w 1194376"/>
              <a:gd name="connsiteY17" fmla="*/ 170481 h 1721998"/>
              <a:gd name="connsiteX18" fmla="*/ 221329 w 1194376"/>
              <a:gd name="connsiteY18" fmla="*/ 216976 h 1721998"/>
              <a:gd name="connsiteX19" fmla="*/ 205831 w 1194376"/>
              <a:gd name="connsiteY19" fmla="*/ 278969 h 1721998"/>
              <a:gd name="connsiteX20" fmla="*/ 205831 w 1194376"/>
              <a:gd name="connsiteY20" fmla="*/ 898902 h 1721998"/>
              <a:gd name="connsiteX21" fmla="*/ 174834 w 1194376"/>
              <a:gd name="connsiteY21" fmla="*/ 991891 h 1721998"/>
              <a:gd name="connsiteX22" fmla="*/ 128339 w 1194376"/>
              <a:gd name="connsiteY22" fmla="*/ 1038386 h 1721998"/>
              <a:gd name="connsiteX23" fmla="*/ 50848 w 1194376"/>
              <a:gd name="connsiteY23" fmla="*/ 1146875 h 1721998"/>
              <a:gd name="connsiteX24" fmla="*/ 35350 w 1194376"/>
              <a:gd name="connsiteY24" fmla="*/ 1193369 h 1721998"/>
              <a:gd name="connsiteX25" fmla="*/ 4353 w 1194376"/>
              <a:gd name="connsiteY25" fmla="*/ 1239864 h 1721998"/>
              <a:gd name="connsiteX26" fmla="*/ 19851 w 1194376"/>
              <a:gd name="connsiteY26" fmla="*/ 1487837 h 1721998"/>
              <a:gd name="connsiteX27" fmla="*/ 128339 w 1194376"/>
              <a:gd name="connsiteY27" fmla="*/ 1627322 h 1721998"/>
              <a:gd name="connsiteX28" fmla="*/ 174834 w 1194376"/>
              <a:gd name="connsiteY28" fmla="*/ 1642820 h 1721998"/>
              <a:gd name="connsiteX29" fmla="*/ 500299 w 1194376"/>
              <a:gd name="connsiteY29" fmla="*/ 1658319 h 1721998"/>
              <a:gd name="connsiteX30" fmla="*/ 593289 w 1194376"/>
              <a:gd name="connsiteY30" fmla="*/ 1627322 h 1721998"/>
              <a:gd name="connsiteX31" fmla="*/ 701777 w 1194376"/>
              <a:gd name="connsiteY31" fmla="*/ 1518834 h 1721998"/>
              <a:gd name="connsiteX32" fmla="*/ 732773 w 1194376"/>
              <a:gd name="connsiteY32" fmla="*/ 1472339 h 1721998"/>
              <a:gd name="connsiteX33" fmla="*/ 763770 w 1194376"/>
              <a:gd name="connsiteY33" fmla="*/ 1379349 h 1721998"/>
              <a:gd name="connsiteX34" fmla="*/ 779268 w 1194376"/>
              <a:gd name="connsiteY34" fmla="*/ 1332854 h 1721998"/>
              <a:gd name="connsiteX35" fmla="*/ 763770 w 1194376"/>
              <a:gd name="connsiteY35" fmla="*/ 1146875 h 1721998"/>
              <a:gd name="connsiteX36" fmla="*/ 748272 w 1194376"/>
              <a:gd name="connsiteY36" fmla="*/ 1100380 h 172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94376" h="1721998">
                <a:moveTo>
                  <a:pt x="748272" y="1456841"/>
                </a:moveTo>
                <a:cubicBezTo>
                  <a:pt x="753438" y="1260529"/>
                  <a:pt x="749439" y="1063761"/>
                  <a:pt x="763770" y="867905"/>
                </a:cubicBezTo>
                <a:cubicBezTo>
                  <a:pt x="766027" y="837053"/>
                  <a:pt x="818340" y="800602"/>
                  <a:pt x="841262" y="790414"/>
                </a:cubicBezTo>
                <a:cubicBezTo>
                  <a:pt x="871119" y="777144"/>
                  <a:pt x="934251" y="759417"/>
                  <a:pt x="934251" y="759417"/>
                </a:cubicBezTo>
                <a:lnTo>
                  <a:pt x="1027241" y="697424"/>
                </a:lnTo>
                <a:lnTo>
                  <a:pt x="1073736" y="666427"/>
                </a:lnTo>
                <a:lnTo>
                  <a:pt x="1135729" y="573437"/>
                </a:lnTo>
                <a:lnTo>
                  <a:pt x="1166726" y="526942"/>
                </a:lnTo>
                <a:cubicBezTo>
                  <a:pt x="1162389" y="453218"/>
                  <a:pt x="1194376" y="240574"/>
                  <a:pt x="1089234" y="170481"/>
                </a:cubicBezTo>
                <a:lnTo>
                  <a:pt x="1042739" y="139485"/>
                </a:lnTo>
                <a:cubicBezTo>
                  <a:pt x="990489" y="61109"/>
                  <a:pt x="1040107" y="114920"/>
                  <a:pt x="965248" y="77491"/>
                </a:cubicBezTo>
                <a:cubicBezTo>
                  <a:pt x="948588" y="69161"/>
                  <a:pt x="935774" y="54060"/>
                  <a:pt x="918753" y="46495"/>
                </a:cubicBezTo>
                <a:cubicBezTo>
                  <a:pt x="888896" y="33225"/>
                  <a:pt x="856760" y="25830"/>
                  <a:pt x="825763" y="15498"/>
                </a:cubicBezTo>
                <a:lnTo>
                  <a:pt x="779268" y="0"/>
                </a:lnTo>
                <a:cubicBezTo>
                  <a:pt x="634617" y="5166"/>
                  <a:pt x="489759" y="6179"/>
                  <a:pt x="345316" y="15498"/>
                </a:cubicBezTo>
                <a:cubicBezTo>
                  <a:pt x="329013" y="16550"/>
                  <a:pt x="311578" y="20792"/>
                  <a:pt x="298821" y="30997"/>
                </a:cubicBezTo>
                <a:cubicBezTo>
                  <a:pt x="284276" y="42633"/>
                  <a:pt x="278156" y="61993"/>
                  <a:pt x="267824" y="77491"/>
                </a:cubicBezTo>
                <a:lnTo>
                  <a:pt x="236828" y="170481"/>
                </a:lnTo>
                <a:cubicBezTo>
                  <a:pt x="231662" y="185979"/>
                  <a:pt x="225291" y="201127"/>
                  <a:pt x="221329" y="216976"/>
                </a:cubicBezTo>
                <a:lnTo>
                  <a:pt x="205831" y="278969"/>
                </a:lnTo>
                <a:cubicBezTo>
                  <a:pt x="220156" y="536828"/>
                  <a:pt x="234700" y="629460"/>
                  <a:pt x="205831" y="898902"/>
                </a:cubicBezTo>
                <a:cubicBezTo>
                  <a:pt x="202350" y="931389"/>
                  <a:pt x="197937" y="968788"/>
                  <a:pt x="174834" y="991891"/>
                </a:cubicBezTo>
                <a:cubicBezTo>
                  <a:pt x="159336" y="1007389"/>
                  <a:pt x="142603" y="1021745"/>
                  <a:pt x="128339" y="1038386"/>
                </a:cubicBezTo>
                <a:cubicBezTo>
                  <a:pt x="99511" y="1072019"/>
                  <a:pt x="75375" y="1110085"/>
                  <a:pt x="50848" y="1146875"/>
                </a:cubicBezTo>
                <a:cubicBezTo>
                  <a:pt x="45682" y="1162373"/>
                  <a:pt x="42656" y="1178757"/>
                  <a:pt x="35350" y="1193369"/>
                </a:cubicBezTo>
                <a:cubicBezTo>
                  <a:pt x="27020" y="1210029"/>
                  <a:pt x="5332" y="1221263"/>
                  <a:pt x="4353" y="1239864"/>
                </a:cubicBezTo>
                <a:cubicBezTo>
                  <a:pt x="0" y="1322568"/>
                  <a:pt x="1496" y="1407078"/>
                  <a:pt x="19851" y="1487837"/>
                </a:cubicBezTo>
                <a:cubicBezTo>
                  <a:pt x="25348" y="1512025"/>
                  <a:pt x="95895" y="1605693"/>
                  <a:pt x="128339" y="1627322"/>
                </a:cubicBezTo>
                <a:cubicBezTo>
                  <a:pt x="141932" y="1636384"/>
                  <a:pt x="159336" y="1637654"/>
                  <a:pt x="174834" y="1642820"/>
                </a:cubicBezTo>
                <a:cubicBezTo>
                  <a:pt x="293600" y="1721998"/>
                  <a:pt x="228834" y="1692252"/>
                  <a:pt x="500299" y="1658319"/>
                </a:cubicBezTo>
                <a:cubicBezTo>
                  <a:pt x="532720" y="1654266"/>
                  <a:pt x="593289" y="1627322"/>
                  <a:pt x="593289" y="1627322"/>
                </a:cubicBezTo>
                <a:cubicBezTo>
                  <a:pt x="746520" y="1525167"/>
                  <a:pt x="654040" y="1614308"/>
                  <a:pt x="701777" y="1518834"/>
                </a:cubicBezTo>
                <a:cubicBezTo>
                  <a:pt x="710107" y="1502174"/>
                  <a:pt x="725208" y="1489360"/>
                  <a:pt x="732773" y="1472339"/>
                </a:cubicBezTo>
                <a:cubicBezTo>
                  <a:pt x="746043" y="1442482"/>
                  <a:pt x="753438" y="1410346"/>
                  <a:pt x="763770" y="1379349"/>
                </a:cubicBezTo>
                <a:lnTo>
                  <a:pt x="779268" y="1332854"/>
                </a:lnTo>
                <a:cubicBezTo>
                  <a:pt x="774102" y="1270861"/>
                  <a:pt x="771991" y="1208537"/>
                  <a:pt x="763770" y="1146875"/>
                </a:cubicBezTo>
                <a:cubicBezTo>
                  <a:pt x="761611" y="1130682"/>
                  <a:pt x="748272" y="1100380"/>
                  <a:pt x="748272" y="1100380"/>
                </a:cubicBezTo>
              </a:path>
            </a:pathLst>
          </a:cu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998563" y="1482426"/>
            <a:ext cx="1391651" cy="4083823"/>
          </a:xfrm>
          <a:custGeom>
            <a:avLst/>
            <a:gdLst>
              <a:gd name="connsiteX0" fmla="*/ 697423 w 1391651"/>
              <a:gd name="connsiteY0" fmla="*/ 5411 h 4083823"/>
              <a:gd name="connsiteX1" fmla="*/ 278969 w 1391651"/>
              <a:gd name="connsiteY1" fmla="*/ 20910 h 4083823"/>
              <a:gd name="connsiteX2" fmla="*/ 139484 w 1391651"/>
              <a:gd name="connsiteY2" fmla="*/ 129398 h 4083823"/>
              <a:gd name="connsiteX3" fmla="*/ 77491 w 1391651"/>
              <a:gd name="connsiteY3" fmla="*/ 222388 h 4083823"/>
              <a:gd name="connsiteX4" fmla="*/ 61993 w 1391651"/>
              <a:gd name="connsiteY4" fmla="*/ 268882 h 4083823"/>
              <a:gd name="connsiteX5" fmla="*/ 46495 w 1391651"/>
              <a:gd name="connsiteY5" fmla="*/ 377371 h 4083823"/>
              <a:gd name="connsiteX6" fmla="*/ 30996 w 1391651"/>
              <a:gd name="connsiteY6" fmla="*/ 470360 h 4083823"/>
              <a:gd name="connsiteX7" fmla="*/ 15498 w 1391651"/>
              <a:gd name="connsiteY7" fmla="*/ 702835 h 4083823"/>
              <a:gd name="connsiteX8" fmla="*/ 0 w 1391651"/>
              <a:gd name="connsiteY8" fmla="*/ 780327 h 4083823"/>
              <a:gd name="connsiteX9" fmla="*/ 15498 w 1391651"/>
              <a:gd name="connsiteY9" fmla="*/ 1121289 h 4083823"/>
              <a:gd name="connsiteX10" fmla="*/ 46495 w 1391651"/>
              <a:gd name="connsiteY10" fmla="*/ 1446754 h 4083823"/>
              <a:gd name="connsiteX11" fmla="*/ 77491 w 1391651"/>
              <a:gd name="connsiteY11" fmla="*/ 1586238 h 4083823"/>
              <a:gd name="connsiteX12" fmla="*/ 92990 w 1391651"/>
              <a:gd name="connsiteY12" fmla="*/ 1756720 h 4083823"/>
              <a:gd name="connsiteX13" fmla="*/ 108488 w 1391651"/>
              <a:gd name="connsiteY13" fmla="*/ 1865208 h 4083823"/>
              <a:gd name="connsiteX14" fmla="*/ 77491 w 1391651"/>
              <a:gd name="connsiteY14" fmla="*/ 2950089 h 4083823"/>
              <a:gd name="connsiteX15" fmla="*/ 92990 w 1391651"/>
              <a:gd name="connsiteY15" fmla="*/ 3554523 h 4083823"/>
              <a:gd name="connsiteX16" fmla="*/ 108488 w 1391651"/>
              <a:gd name="connsiteY16" fmla="*/ 3616516 h 4083823"/>
              <a:gd name="connsiteX17" fmla="*/ 139484 w 1391651"/>
              <a:gd name="connsiteY17" fmla="*/ 3663011 h 4083823"/>
              <a:gd name="connsiteX18" fmla="*/ 154983 w 1391651"/>
              <a:gd name="connsiteY18" fmla="*/ 3709506 h 4083823"/>
              <a:gd name="connsiteX19" fmla="*/ 201478 w 1391651"/>
              <a:gd name="connsiteY19" fmla="*/ 3756001 h 4083823"/>
              <a:gd name="connsiteX20" fmla="*/ 232474 w 1391651"/>
              <a:gd name="connsiteY20" fmla="*/ 3817994 h 4083823"/>
              <a:gd name="connsiteX21" fmla="*/ 263471 w 1391651"/>
              <a:gd name="connsiteY21" fmla="*/ 3910984 h 4083823"/>
              <a:gd name="connsiteX22" fmla="*/ 356461 w 1391651"/>
              <a:gd name="connsiteY22" fmla="*/ 3988476 h 4083823"/>
              <a:gd name="connsiteX23" fmla="*/ 402956 w 1391651"/>
              <a:gd name="connsiteY23" fmla="*/ 4034971 h 4083823"/>
              <a:gd name="connsiteX24" fmla="*/ 495945 w 1391651"/>
              <a:gd name="connsiteY24" fmla="*/ 4065967 h 4083823"/>
              <a:gd name="connsiteX25" fmla="*/ 542440 w 1391651"/>
              <a:gd name="connsiteY25" fmla="*/ 4081466 h 4083823"/>
              <a:gd name="connsiteX26" fmla="*/ 867905 w 1391651"/>
              <a:gd name="connsiteY26" fmla="*/ 4065967 h 4083823"/>
              <a:gd name="connsiteX27" fmla="*/ 945396 w 1391651"/>
              <a:gd name="connsiteY27" fmla="*/ 3972977 h 4083823"/>
              <a:gd name="connsiteX28" fmla="*/ 1038386 w 1391651"/>
              <a:gd name="connsiteY28" fmla="*/ 3910984 h 4083823"/>
              <a:gd name="connsiteX29" fmla="*/ 1084881 w 1391651"/>
              <a:gd name="connsiteY29" fmla="*/ 3879988 h 4083823"/>
              <a:gd name="connsiteX30" fmla="*/ 1131376 w 1391651"/>
              <a:gd name="connsiteY30" fmla="*/ 3786998 h 4083823"/>
              <a:gd name="connsiteX31" fmla="*/ 1162373 w 1391651"/>
              <a:gd name="connsiteY31" fmla="*/ 3725005 h 4083823"/>
              <a:gd name="connsiteX32" fmla="*/ 1193369 w 1391651"/>
              <a:gd name="connsiteY32" fmla="*/ 3632015 h 4083823"/>
              <a:gd name="connsiteX33" fmla="*/ 1208868 w 1391651"/>
              <a:gd name="connsiteY33" fmla="*/ 3585520 h 4083823"/>
              <a:gd name="connsiteX34" fmla="*/ 1239864 w 1391651"/>
              <a:gd name="connsiteY34" fmla="*/ 3539025 h 4083823"/>
              <a:gd name="connsiteX35" fmla="*/ 1286359 w 1391651"/>
              <a:gd name="connsiteY35" fmla="*/ 3399540 h 4083823"/>
              <a:gd name="connsiteX36" fmla="*/ 1317356 w 1391651"/>
              <a:gd name="connsiteY36" fmla="*/ 3291052 h 4083823"/>
              <a:gd name="connsiteX37" fmla="*/ 1348352 w 1391651"/>
              <a:gd name="connsiteY37" fmla="*/ 3182564 h 4083823"/>
              <a:gd name="connsiteX38" fmla="*/ 1363851 w 1391651"/>
              <a:gd name="connsiteY38" fmla="*/ 3058577 h 4083823"/>
              <a:gd name="connsiteX39" fmla="*/ 1363851 w 1391651"/>
              <a:gd name="connsiteY39" fmla="*/ 1834211 h 4083823"/>
              <a:gd name="connsiteX40" fmla="*/ 1317356 w 1391651"/>
              <a:gd name="connsiteY40" fmla="*/ 1679228 h 4083823"/>
              <a:gd name="connsiteX41" fmla="*/ 1286359 w 1391651"/>
              <a:gd name="connsiteY41" fmla="*/ 1586238 h 4083823"/>
              <a:gd name="connsiteX42" fmla="*/ 1255362 w 1391651"/>
              <a:gd name="connsiteY42" fmla="*/ 1477750 h 4083823"/>
              <a:gd name="connsiteX43" fmla="*/ 1224366 w 1391651"/>
              <a:gd name="connsiteY43" fmla="*/ 1431255 h 4083823"/>
              <a:gd name="connsiteX44" fmla="*/ 1193369 w 1391651"/>
              <a:gd name="connsiteY44" fmla="*/ 1338266 h 4083823"/>
              <a:gd name="connsiteX45" fmla="*/ 1177871 w 1391651"/>
              <a:gd name="connsiteY45" fmla="*/ 1291771 h 4083823"/>
              <a:gd name="connsiteX46" fmla="*/ 1146874 w 1391651"/>
              <a:gd name="connsiteY46" fmla="*/ 1245276 h 4083823"/>
              <a:gd name="connsiteX47" fmla="*/ 1100379 w 1391651"/>
              <a:gd name="connsiteY47" fmla="*/ 1090293 h 4083823"/>
              <a:gd name="connsiteX48" fmla="*/ 1084881 w 1391651"/>
              <a:gd name="connsiteY48" fmla="*/ 1043798 h 4083823"/>
              <a:gd name="connsiteX49" fmla="*/ 1053884 w 1391651"/>
              <a:gd name="connsiteY49" fmla="*/ 857818 h 4083823"/>
              <a:gd name="connsiteX50" fmla="*/ 976393 w 1391651"/>
              <a:gd name="connsiteY50" fmla="*/ 625343 h 4083823"/>
              <a:gd name="connsiteX51" fmla="*/ 945396 w 1391651"/>
              <a:gd name="connsiteY51" fmla="*/ 532354 h 4083823"/>
              <a:gd name="connsiteX52" fmla="*/ 929898 w 1391651"/>
              <a:gd name="connsiteY52" fmla="*/ 485859 h 4083823"/>
              <a:gd name="connsiteX53" fmla="*/ 914400 w 1391651"/>
              <a:gd name="connsiteY53" fmla="*/ 423866 h 4083823"/>
              <a:gd name="connsiteX54" fmla="*/ 898901 w 1391651"/>
              <a:gd name="connsiteY54" fmla="*/ 377371 h 4083823"/>
              <a:gd name="connsiteX55" fmla="*/ 867905 w 1391651"/>
              <a:gd name="connsiteY55" fmla="*/ 253384 h 4083823"/>
              <a:gd name="connsiteX56" fmla="*/ 836908 w 1391651"/>
              <a:gd name="connsiteY56" fmla="*/ 160394 h 4083823"/>
              <a:gd name="connsiteX57" fmla="*/ 774915 w 1391651"/>
              <a:gd name="connsiteY57" fmla="*/ 67405 h 4083823"/>
              <a:gd name="connsiteX58" fmla="*/ 728420 w 1391651"/>
              <a:gd name="connsiteY58" fmla="*/ 36408 h 4083823"/>
              <a:gd name="connsiteX59" fmla="*/ 604434 w 1391651"/>
              <a:gd name="connsiteY59" fmla="*/ 5411 h 408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391651" h="4083823">
                <a:moveTo>
                  <a:pt x="697423" y="5411"/>
                </a:moveTo>
                <a:cubicBezTo>
                  <a:pt x="557938" y="10577"/>
                  <a:pt x="416974" y="0"/>
                  <a:pt x="278969" y="20910"/>
                </a:cubicBezTo>
                <a:cubicBezTo>
                  <a:pt x="249447" y="25383"/>
                  <a:pt x="164250" y="97556"/>
                  <a:pt x="139484" y="129398"/>
                </a:cubicBezTo>
                <a:cubicBezTo>
                  <a:pt x="116613" y="158804"/>
                  <a:pt x="77491" y="222388"/>
                  <a:pt x="77491" y="222388"/>
                </a:cubicBezTo>
                <a:cubicBezTo>
                  <a:pt x="72325" y="237886"/>
                  <a:pt x="65197" y="252863"/>
                  <a:pt x="61993" y="268882"/>
                </a:cubicBezTo>
                <a:cubicBezTo>
                  <a:pt x="54829" y="304703"/>
                  <a:pt x="52050" y="341266"/>
                  <a:pt x="46495" y="377371"/>
                </a:cubicBezTo>
                <a:cubicBezTo>
                  <a:pt x="41717" y="408430"/>
                  <a:pt x="36162" y="439364"/>
                  <a:pt x="30996" y="470360"/>
                </a:cubicBezTo>
                <a:cubicBezTo>
                  <a:pt x="25830" y="547852"/>
                  <a:pt x="23226" y="625557"/>
                  <a:pt x="15498" y="702835"/>
                </a:cubicBezTo>
                <a:cubicBezTo>
                  <a:pt x="12877" y="729046"/>
                  <a:pt x="0" y="753985"/>
                  <a:pt x="0" y="780327"/>
                </a:cubicBezTo>
                <a:cubicBezTo>
                  <a:pt x="0" y="894098"/>
                  <a:pt x="9007" y="1007703"/>
                  <a:pt x="15498" y="1121289"/>
                </a:cubicBezTo>
                <a:cubicBezTo>
                  <a:pt x="21284" y="1222550"/>
                  <a:pt x="30621" y="1343578"/>
                  <a:pt x="46495" y="1446754"/>
                </a:cubicBezTo>
                <a:cubicBezTo>
                  <a:pt x="54366" y="1497912"/>
                  <a:pt x="65150" y="1536872"/>
                  <a:pt x="77491" y="1586238"/>
                </a:cubicBezTo>
                <a:cubicBezTo>
                  <a:pt x="82657" y="1643065"/>
                  <a:pt x="86689" y="1700007"/>
                  <a:pt x="92990" y="1756720"/>
                </a:cubicBezTo>
                <a:cubicBezTo>
                  <a:pt x="97024" y="1793026"/>
                  <a:pt x="108488" y="1828678"/>
                  <a:pt x="108488" y="1865208"/>
                </a:cubicBezTo>
                <a:cubicBezTo>
                  <a:pt x="108488" y="2711004"/>
                  <a:pt x="125383" y="2519084"/>
                  <a:pt x="77491" y="2950089"/>
                </a:cubicBezTo>
                <a:cubicBezTo>
                  <a:pt x="82657" y="3151567"/>
                  <a:pt x="83626" y="3353196"/>
                  <a:pt x="92990" y="3554523"/>
                </a:cubicBezTo>
                <a:cubicBezTo>
                  <a:pt x="93980" y="3575800"/>
                  <a:pt x="100098" y="3596938"/>
                  <a:pt x="108488" y="3616516"/>
                </a:cubicBezTo>
                <a:cubicBezTo>
                  <a:pt x="115825" y="3633637"/>
                  <a:pt x="131154" y="3646351"/>
                  <a:pt x="139484" y="3663011"/>
                </a:cubicBezTo>
                <a:cubicBezTo>
                  <a:pt x="146790" y="3677623"/>
                  <a:pt x="145921" y="3695913"/>
                  <a:pt x="154983" y="3709506"/>
                </a:cubicBezTo>
                <a:cubicBezTo>
                  <a:pt x="167141" y="3727743"/>
                  <a:pt x="185980" y="3740503"/>
                  <a:pt x="201478" y="3756001"/>
                </a:cubicBezTo>
                <a:cubicBezTo>
                  <a:pt x="211810" y="3776665"/>
                  <a:pt x="223894" y="3796543"/>
                  <a:pt x="232474" y="3817994"/>
                </a:cubicBezTo>
                <a:cubicBezTo>
                  <a:pt x="244609" y="3848330"/>
                  <a:pt x="240367" y="3887880"/>
                  <a:pt x="263471" y="3910984"/>
                </a:cubicBezTo>
                <a:cubicBezTo>
                  <a:pt x="399307" y="4046820"/>
                  <a:pt x="226997" y="3880589"/>
                  <a:pt x="356461" y="3988476"/>
                </a:cubicBezTo>
                <a:cubicBezTo>
                  <a:pt x="373299" y="4002508"/>
                  <a:pt x="383796" y="4024327"/>
                  <a:pt x="402956" y="4034971"/>
                </a:cubicBezTo>
                <a:cubicBezTo>
                  <a:pt x="431517" y="4050838"/>
                  <a:pt x="464949" y="4055635"/>
                  <a:pt x="495945" y="4065967"/>
                </a:cubicBezTo>
                <a:lnTo>
                  <a:pt x="542440" y="4081466"/>
                </a:lnTo>
                <a:cubicBezTo>
                  <a:pt x="650928" y="4076300"/>
                  <a:pt x="760772" y="4083823"/>
                  <a:pt x="867905" y="4065967"/>
                </a:cubicBezTo>
                <a:cubicBezTo>
                  <a:pt x="902183" y="4060254"/>
                  <a:pt x="923818" y="3991858"/>
                  <a:pt x="945396" y="3972977"/>
                </a:cubicBezTo>
                <a:cubicBezTo>
                  <a:pt x="973432" y="3948446"/>
                  <a:pt x="1007389" y="3931648"/>
                  <a:pt x="1038386" y="3910984"/>
                </a:cubicBezTo>
                <a:lnTo>
                  <a:pt x="1084881" y="3879988"/>
                </a:lnTo>
                <a:cubicBezTo>
                  <a:pt x="1144451" y="3790634"/>
                  <a:pt x="1092876" y="3876832"/>
                  <a:pt x="1131376" y="3786998"/>
                </a:cubicBezTo>
                <a:cubicBezTo>
                  <a:pt x="1140477" y="3765763"/>
                  <a:pt x="1153793" y="3746456"/>
                  <a:pt x="1162373" y="3725005"/>
                </a:cubicBezTo>
                <a:cubicBezTo>
                  <a:pt x="1174508" y="3694669"/>
                  <a:pt x="1183037" y="3663012"/>
                  <a:pt x="1193369" y="3632015"/>
                </a:cubicBezTo>
                <a:cubicBezTo>
                  <a:pt x="1198535" y="3616517"/>
                  <a:pt x="1199806" y="3599113"/>
                  <a:pt x="1208868" y="3585520"/>
                </a:cubicBezTo>
                <a:cubicBezTo>
                  <a:pt x="1219200" y="3570022"/>
                  <a:pt x="1232299" y="3556046"/>
                  <a:pt x="1239864" y="3539025"/>
                </a:cubicBezTo>
                <a:cubicBezTo>
                  <a:pt x="1239869" y="3539015"/>
                  <a:pt x="1278608" y="3422793"/>
                  <a:pt x="1286359" y="3399540"/>
                </a:cubicBezTo>
                <a:cubicBezTo>
                  <a:pt x="1323518" y="3288061"/>
                  <a:pt x="1278434" y="3427276"/>
                  <a:pt x="1317356" y="3291052"/>
                </a:cubicBezTo>
                <a:cubicBezTo>
                  <a:pt x="1332096" y="3239463"/>
                  <a:pt x="1338663" y="3240700"/>
                  <a:pt x="1348352" y="3182564"/>
                </a:cubicBezTo>
                <a:cubicBezTo>
                  <a:pt x="1355199" y="3141480"/>
                  <a:pt x="1358685" y="3099906"/>
                  <a:pt x="1363851" y="3058577"/>
                </a:cubicBezTo>
                <a:cubicBezTo>
                  <a:pt x="1375944" y="2502267"/>
                  <a:pt x="1391651" y="2348510"/>
                  <a:pt x="1363851" y="1834211"/>
                </a:cubicBezTo>
                <a:cubicBezTo>
                  <a:pt x="1362340" y="1806261"/>
                  <a:pt x="1321475" y="1691584"/>
                  <a:pt x="1317356" y="1679228"/>
                </a:cubicBezTo>
                <a:lnTo>
                  <a:pt x="1286359" y="1586238"/>
                </a:lnTo>
                <a:cubicBezTo>
                  <a:pt x="1281392" y="1566369"/>
                  <a:pt x="1266481" y="1499989"/>
                  <a:pt x="1255362" y="1477750"/>
                </a:cubicBezTo>
                <a:cubicBezTo>
                  <a:pt x="1247032" y="1461090"/>
                  <a:pt x="1231931" y="1448276"/>
                  <a:pt x="1224366" y="1431255"/>
                </a:cubicBezTo>
                <a:cubicBezTo>
                  <a:pt x="1211096" y="1401398"/>
                  <a:pt x="1203701" y="1369262"/>
                  <a:pt x="1193369" y="1338266"/>
                </a:cubicBezTo>
                <a:cubicBezTo>
                  <a:pt x="1188203" y="1322768"/>
                  <a:pt x="1186933" y="1305364"/>
                  <a:pt x="1177871" y="1291771"/>
                </a:cubicBezTo>
                <a:lnTo>
                  <a:pt x="1146874" y="1245276"/>
                </a:lnTo>
                <a:cubicBezTo>
                  <a:pt x="1073214" y="1024292"/>
                  <a:pt x="1147225" y="1254252"/>
                  <a:pt x="1100379" y="1090293"/>
                </a:cubicBezTo>
                <a:cubicBezTo>
                  <a:pt x="1095891" y="1074585"/>
                  <a:pt x="1088085" y="1059817"/>
                  <a:pt x="1084881" y="1043798"/>
                </a:cubicBezTo>
                <a:cubicBezTo>
                  <a:pt x="1072555" y="982170"/>
                  <a:pt x="1073758" y="917441"/>
                  <a:pt x="1053884" y="857818"/>
                </a:cubicBezTo>
                <a:lnTo>
                  <a:pt x="976393" y="625343"/>
                </a:lnTo>
                <a:lnTo>
                  <a:pt x="945396" y="532354"/>
                </a:lnTo>
                <a:cubicBezTo>
                  <a:pt x="940230" y="516856"/>
                  <a:pt x="933860" y="501708"/>
                  <a:pt x="929898" y="485859"/>
                </a:cubicBezTo>
                <a:cubicBezTo>
                  <a:pt x="924732" y="465195"/>
                  <a:pt x="920252" y="444347"/>
                  <a:pt x="914400" y="423866"/>
                </a:cubicBezTo>
                <a:cubicBezTo>
                  <a:pt x="909912" y="408158"/>
                  <a:pt x="903199" y="393132"/>
                  <a:pt x="898901" y="377371"/>
                </a:cubicBezTo>
                <a:cubicBezTo>
                  <a:pt x="887692" y="336271"/>
                  <a:pt x="881377" y="293799"/>
                  <a:pt x="867905" y="253384"/>
                </a:cubicBezTo>
                <a:cubicBezTo>
                  <a:pt x="857573" y="222387"/>
                  <a:pt x="855032" y="187580"/>
                  <a:pt x="836908" y="160394"/>
                </a:cubicBezTo>
                <a:cubicBezTo>
                  <a:pt x="816244" y="129398"/>
                  <a:pt x="805911" y="88069"/>
                  <a:pt x="774915" y="67405"/>
                </a:cubicBezTo>
                <a:cubicBezTo>
                  <a:pt x="759417" y="57073"/>
                  <a:pt x="745441" y="43973"/>
                  <a:pt x="728420" y="36408"/>
                </a:cubicBezTo>
                <a:cubicBezTo>
                  <a:pt x="651326" y="2144"/>
                  <a:pt x="659977" y="5411"/>
                  <a:pt x="604434" y="5411"/>
                </a:cubicBezTo>
              </a:path>
            </a:pathLst>
          </a:cu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038600" y="152400"/>
            <a:ext cx="9144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1350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1000" y="152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What would you do?</a:t>
            </a:r>
          </a:p>
          <a:p>
            <a:pPr algn="ctr"/>
            <a:endParaRPr lang="en-US" sz="4000" b="1" dirty="0" smtClean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760" y="2971357"/>
            <a:ext cx="937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buFont typeface="Arial"/>
              <a:buChar char="•"/>
            </a:pPr>
            <a:r>
              <a:rPr lang="en-US" sz="3200" b="1" dirty="0">
                <a:latin typeface="+mn-lt"/>
              </a:rPr>
              <a:t>t</a:t>
            </a:r>
            <a:r>
              <a:rPr lang="en-US" sz="3200" b="1" dirty="0" smtClean="0">
                <a:latin typeface="+mn-lt"/>
              </a:rPr>
              <a:t>hey have ignored the research literature</a:t>
            </a:r>
            <a:br>
              <a:rPr lang="en-US" sz="3200" b="1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 of the past 30 years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567" y="1143000"/>
            <a:ext cx="85427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A job candidate presents his/her job talk</a:t>
            </a:r>
            <a:r>
              <a:rPr lang="en-US" sz="2800" b="1" dirty="0" smtClean="0">
                <a:latin typeface="+mn-lt"/>
              </a:rPr>
              <a:t>.</a:t>
            </a:r>
          </a:p>
          <a:p>
            <a:pPr algn="ctr"/>
            <a:endParaRPr lang="en-US" sz="1800" b="1" dirty="0">
              <a:latin typeface="+mn-lt"/>
            </a:endParaRPr>
          </a:p>
          <a:p>
            <a:r>
              <a:rPr lang="en-US" sz="3200" b="1" dirty="0" smtClean="0">
                <a:latin typeface="+mn-lt"/>
              </a:rPr>
              <a:t>While listening to the talk you realize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1760" y="4087601"/>
            <a:ext cx="937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buFont typeface="Arial"/>
              <a:buChar char="•"/>
            </a:pPr>
            <a:r>
              <a:rPr lang="en-US" sz="3200" b="1" dirty="0">
                <a:latin typeface="+mn-lt"/>
              </a:rPr>
              <a:t>t</a:t>
            </a:r>
            <a:r>
              <a:rPr lang="en-US" sz="3200" b="1" dirty="0" smtClean="0">
                <a:latin typeface="+mn-lt"/>
              </a:rPr>
              <a:t>heir methods are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smtClean="0">
                <a:latin typeface="+mn-lt"/>
              </a:rPr>
              <a:t>&gt; 700 years old</a:t>
            </a:r>
            <a:endParaRPr lang="en-US" sz="32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520" y="4743981"/>
            <a:ext cx="975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buFont typeface="Arial"/>
              <a:buChar char="•"/>
            </a:pPr>
            <a:r>
              <a:rPr lang="en-US" sz="3200" b="1" dirty="0" smtClean="0">
                <a:latin typeface="+mn-lt"/>
              </a:rPr>
              <a:t>the methods are known to be less effective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66760" y="5718103"/>
            <a:ext cx="4610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Would you hire them?</a:t>
            </a:r>
          </a:p>
        </p:txBody>
      </p:sp>
    </p:spTree>
    <p:extLst>
      <p:ext uri="{BB962C8B-B14F-4D97-AF65-F5344CB8AC3E}">
        <p14:creationId xmlns:p14="http://schemas.microsoft.com/office/powerpoint/2010/main" val="1005655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884" y="461850"/>
            <a:ext cx="838881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n-lt"/>
              </a:rPr>
              <a:t>Meta-analysis shows that </a:t>
            </a:r>
          </a:p>
          <a:p>
            <a:pPr algn="ctr"/>
            <a:r>
              <a:rPr lang="en-US" sz="3600" dirty="0" smtClean="0">
                <a:latin typeface="+mn-lt"/>
              </a:rPr>
              <a:t>active learning</a:t>
            </a:r>
          </a:p>
          <a:p>
            <a:pPr algn="ctr"/>
            <a:r>
              <a:rPr lang="en-US" sz="3600" dirty="0" smtClean="0">
                <a:latin typeface="+mn-lt"/>
              </a:rPr>
              <a:t> improves student learning</a:t>
            </a:r>
            <a:endParaRPr lang="en-US" sz="36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9991" y="3406148"/>
            <a:ext cx="6368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n-lt"/>
              </a:rPr>
              <a:t>Does this make lecturing academic malpractice? 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5563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96200" y="423364"/>
            <a:ext cx="9350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How to assess teaching methods?</a:t>
            </a:r>
            <a:endParaRPr lang="en-US" sz="4000" b="1" dirty="0"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81642" y="1447147"/>
            <a:ext cx="7580717" cy="5029820"/>
            <a:chOff x="634934" y="1447147"/>
            <a:chExt cx="7580717" cy="5029820"/>
          </a:xfrm>
        </p:grpSpPr>
        <p:sp>
          <p:nvSpPr>
            <p:cNvPr id="4" name="TextBox 3"/>
            <p:cNvSpPr txBox="1"/>
            <p:nvPr/>
          </p:nvSpPr>
          <p:spPr>
            <a:xfrm>
              <a:off x="634934" y="1447147"/>
              <a:ext cx="758071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+mn-lt"/>
                </a:rPr>
                <a:t>Student Evaluation of Teaching (SETs)</a:t>
              </a:r>
              <a:endParaRPr lang="en-US" sz="3200" b="1" dirty="0">
                <a:latin typeface="+mn-lt"/>
              </a:endParaRPr>
            </a:p>
          </p:txBody>
        </p:sp>
        <p:pic>
          <p:nvPicPr>
            <p:cNvPr id="5" name="Picture 4" descr="Screen Shot 2017-06-07 at 8.34.45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8470" y="2241029"/>
              <a:ext cx="3304518" cy="4235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8400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4046" y="230926"/>
            <a:ext cx="8715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+mn-lt"/>
              </a:rPr>
              <a:t>Student Evaluation of Teaching (SETs)</a:t>
            </a:r>
            <a:endParaRPr lang="en-US" sz="3600" b="1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1011" y="977857"/>
            <a:ext cx="817716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0" dirty="0">
                <a:solidFill>
                  <a:srgbClr val="000000"/>
                </a:solidFill>
                <a:latin typeface="+mn-lt"/>
              </a:rPr>
              <a:t>Meta-analysis of faculty's teaching effectiveness: Student evaluation of teaching ratings and student learning are not related</a:t>
            </a:r>
            <a:r>
              <a:rPr lang="en-US" sz="2000" b="1" kern="0" dirty="0">
                <a:solidFill>
                  <a:srgbClr val="000000"/>
                </a:solidFill>
                <a:latin typeface="+mn-lt"/>
              </a:rPr>
              <a:t>.  </a:t>
            </a:r>
            <a:r>
              <a:rPr lang="en-US" sz="2000" kern="0" dirty="0" err="1">
                <a:solidFill>
                  <a:srgbClr val="000000"/>
                </a:solidFill>
                <a:latin typeface="+mn-lt"/>
              </a:rPr>
              <a:t>Uttl</a:t>
            </a:r>
            <a:r>
              <a:rPr lang="en-US" sz="2000" kern="0" dirty="0">
                <a:solidFill>
                  <a:srgbClr val="000000"/>
                </a:solidFill>
                <a:latin typeface="+mn-lt"/>
              </a:rPr>
              <a:t>, B, C. A. White, D. W. Gonzalez  </a:t>
            </a:r>
            <a:r>
              <a:rPr lang="en-US" sz="2000" i="1" kern="0" dirty="0">
                <a:solidFill>
                  <a:srgbClr val="000000"/>
                </a:solidFill>
                <a:latin typeface="+mn-lt"/>
              </a:rPr>
              <a:t>Studies in Educational Evaluation </a:t>
            </a:r>
            <a:r>
              <a:rPr lang="en-US" sz="2000" kern="0" dirty="0">
                <a:solidFill>
                  <a:srgbClr val="000000"/>
                </a:solidFill>
                <a:latin typeface="+mn-lt"/>
              </a:rPr>
              <a:t>(2016)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448" y="3205940"/>
            <a:ext cx="8816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+mn-lt"/>
              </a:rPr>
              <a:t>“no </a:t>
            </a:r>
            <a:r>
              <a:rPr lang="en-US" sz="4000" dirty="0">
                <a:latin typeface="+mn-lt"/>
              </a:rPr>
              <a:t>significant correlations </a:t>
            </a:r>
            <a:r>
              <a:rPr lang="en-US" sz="4000" dirty="0" smtClean="0">
                <a:latin typeface="+mn-lt"/>
              </a:rPr>
              <a:t>between </a:t>
            </a:r>
            <a:r>
              <a:rPr lang="en-US" sz="4000" dirty="0">
                <a:latin typeface="+mn-lt"/>
              </a:rPr>
              <a:t>SET ratings and </a:t>
            </a:r>
            <a:r>
              <a:rPr lang="en-US" sz="4000" dirty="0" smtClean="0">
                <a:latin typeface="+mn-lt"/>
              </a:rPr>
              <a:t>learning”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705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96200" y="423364"/>
            <a:ext cx="9350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How to evaluate teaching methods?</a:t>
            </a:r>
            <a:endParaRPr lang="en-US" sz="40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4540" y="1731939"/>
            <a:ext cx="357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+mn-lt"/>
              </a:rPr>
              <a:t>Ask faculty</a:t>
            </a:r>
            <a:endParaRPr lang="en-US" sz="4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5369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08 at 8.15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2" y="278923"/>
            <a:ext cx="8559800" cy="3670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138" y="4098924"/>
            <a:ext cx="8792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Ebert-May, </a:t>
            </a:r>
            <a:r>
              <a:rPr lang="en-US" dirty="0" err="1" smtClean="0">
                <a:latin typeface="+mn-lt"/>
              </a:rPr>
              <a:t>D.et</a:t>
            </a:r>
            <a:r>
              <a:rPr lang="en-US" dirty="0" smtClean="0">
                <a:latin typeface="+mn-lt"/>
              </a:rPr>
              <a:t> al.  (</a:t>
            </a:r>
            <a:r>
              <a:rPr lang="en-US" dirty="0">
                <a:latin typeface="+mn-lt"/>
              </a:rPr>
              <a:t>2011</a:t>
            </a:r>
            <a:r>
              <a:rPr lang="en-US" dirty="0" smtClean="0">
                <a:latin typeface="+mn-lt"/>
              </a:rPr>
              <a:t>). </a:t>
            </a:r>
            <a:r>
              <a:rPr lang="en-US" b="1" i="1" dirty="0" err="1">
                <a:latin typeface="+mn-lt"/>
              </a:rPr>
              <a:t>BioScience</a:t>
            </a:r>
            <a:r>
              <a:rPr lang="en-US" dirty="0">
                <a:latin typeface="+mn-lt"/>
              </a:rPr>
              <a:t>, 61(7), 550-558.</a:t>
            </a:r>
          </a:p>
        </p:txBody>
      </p:sp>
      <p:pic>
        <p:nvPicPr>
          <p:cNvPr id="4" name="P 3" descr="UW_W-Logo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253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38480" y="423364"/>
            <a:ext cx="9350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How to evaluate teaching methods?</a:t>
            </a:r>
            <a:endParaRPr lang="en-US" sz="40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4548" y="2078326"/>
            <a:ext cx="66186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n-lt"/>
              </a:rPr>
              <a:t>Create a classroom observation rubric based on the 1° literature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143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38666" y="2988733"/>
            <a:ext cx="8466963" cy="16764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b="1" kern="0" noProof="0" dirty="0" smtClean="0">
                <a:latin typeface="+mn-lt"/>
              </a:rPr>
              <a:t>… </a:t>
            </a:r>
            <a:r>
              <a:rPr lang="en-US" sz="3200" b="1" kern="0" noProof="0" dirty="0" smtClean="0">
                <a:solidFill>
                  <a:srgbClr val="FF0000"/>
                </a:solidFill>
                <a:latin typeface="+mn-lt"/>
              </a:rPr>
              <a:t>we feel </a:t>
            </a:r>
            <a:r>
              <a:rPr lang="en-US" sz="3200" b="1" kern="0" noProof="0" dirty="0" smtClean="0">
                <a:latin typeface="+mn-lt"/>
              </a:rPr>
              <a:t>that our junior-senior cell biology course 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... works extraordinarily well …” </a:t>
            </a:r>
            <a:r>
              <a:rPr kumimoji="0" lang="en-US" sz="1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(</a:t>
            </a:r>
            <a:r>
              <a:rPr kumimoji="0" lang="en-US" sz="10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Lodish</a:t>
            </a:r>
            <a:r>
              <a:rPr kumimoji="0" lang="en-US" sz="1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et al. 2005)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38666" y="4953000"/>
            <a:ext cx="8839200" cy="12954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b="1" kern="0" noProof="0" dirty="0" smtClean="0">
                <a:solidFill>
                  <a:srgbClr val="FF0000"/>
                </a:solidFill>
                <a:latin typeface="+mn-lt"/>
              </a:rPr>
              <a:t>We think </a:t>
            </a:r>
            <a:r>
              <a:rPr lang="en-US" sz="3200" b="1" kern="0" noProof="0" dirty="0" smtClean="0">
                <a:latin typeface="+mn-lt"/>
              </a:rPr>
              <a:t>that our objective of teaching the students to think was well-accomplished.    </a:t>
            </a:r>
            <a:r>
              <a:rPr kumimoji="0" lang="en-US" sz="1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(Miller &amp; </a:t>
            </a:r>
            <a:r>
              <a:rPr kumimoji="0" lang="en-US" sz="10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Cheetham</a:t>
            </a:r>
            <a:r>
              <a:rPr kumimoji="0" lang="en-US" sz="1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1990)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38666" y="660399"/>
            <a:ext cx="8209326" cy="11430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b="1" kern="0" noProof="0" dirty="0" smtClean="0">
                <a:solidFill>
                  <a:srgbClr val="FF0000"/>
                </a:solidFill>
                <a:latin typeface="+mn-lt"/>
              </a:rPr>
              <a:t>We strongly believe </a:t>
            </a:r>
            <a:r>
              <a:rPr lang="en-US" sz="3200" b="1" kern="0" noProof="0" dirty="0" smtClean="0">
                <a:latin typeface="+mn-lt"/>
              </a:rPr>
              <a:t>that lecture leads to deeper understanding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.... </a:t>
            </a:r>
            <a:r>
              <a:rPr kumimoji="0" lang="en-US" sz="1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(Rosenthal 1995)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38666" y="2091266"/>
            <a:ext cx="7239000" cy="609600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just know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that students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.... </a:t>
            </a:r>
            <a:r>
              <a:rPr kumimoji="0" lang="en-US" sz="1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(UW professor, 3/09)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4287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85039" y="769751"/>
            <a:ext cx="7369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Dr. Sarah Eddy- Literature search</a:t>
            </a:r>
            <a:endParaRPr lang="en-US" sz="28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5039" y="1595684"/>
            <a:ext cx="7369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Single interventions that improve learning</a:t>
            </a:r>
            <a:endParaRPr lang="en-US" sz="28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5039" y="2421616"/>
            <a:ext cx="7830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Found 21 different interventions (elements)</a:t>
            </a:r>
            <a:endParaRPr lang="en-US" sz="2800" b="1" dirty="0">
              <a:latin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3473733"/>
            <a:ext cx="9144000" cy="3148213"/>
            <a:chOff x="0" y="3473733"/>
            <a:chExt cx="9144000" cy="3148213"/>
          </a:xfrm>
        </p:grpSpPr>
        <p:pic>
          <p:nvPicPr>
            <p:cNvPr id="7" name="Picture 6" descr="Screen Shot 2017-11-09 at 2.46.5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73733"/>
              <a:ext cx="9144000" cy="246434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37440" y="6098726"/>
              <a:ext cx="73690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smtClean="0">
                  <a:latin typeface="+mn-lt"/>
                </a:rPr>
                <a:t>CBE-Life Science Education </a:t>
              </a:r>
              <a:r>
                <a:rPr lang="en-US" b="1" dirty="0" smtClean="0">
                  <a:latin typeface="+mn-lt"/>
                </a:rPr>
                <a:t>2015</a:t>
              </a:r>
              <a:endParaRPr lang="en-US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1232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9309" y="670956"/>
            <a:ext cx="673720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+mn-lt"/>
              </a:rPr>
              <a:t>PORTAAL -  Four Dimensions</a:t>
            </a:r>
          </a:p>
          <a:p>
            <a:endParaRPr lang="en-US" sz="3600" b="1" dirty="0">
              <a:latin typeface="+mn-lt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3600" b="1" dirty="0" smtClean="0">
                <a:latin typeface="+mn-lt"/>
              </a:rPr>
              <a:t> Practice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sz="3600" b="1" dirty="0" smtClean="0">
                <a:latin typeface="+mn-lt"/>
              </a:rPr>
              <a:t> Logic</a:t>
            </a:r>
            <a:endParaRPr lang="en-US" sz="3600" b="1" dirty="0">
              <a:latin typeface="+mn-lt"/>
            </a:endParaRP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sz="3600" b="1" dirty="0" smtClean="0">
                <a:latin typeface="+mn-lt"/>
              </a:rPr>
              <a:t> Accountability</a:t>
            </a:r>
            <a:endParaRPr lang="en-US" sz="3600" b="1" dirty="0">
              <a:latin typeface="+mn-lt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3600" b="1" dirty="0" smtClean="0">
                <a:latin typeface="+mn-lt"/>
              </a:rPr>
              <a:t> Reducing Apprehension</a:t>
            </a:r>
          </a:p>
          <a:p>
            <a:endParaRPr lang="en-US" sz="3600" b="1" dirty="0">
              <a:latin typeface="+mn-lt"/>
            </a:endParaRPr>
          </a:p>
          <a:p>
            <a:endParaRPr lang="en-US" sz="3600" b="1" dirty="0">
              <a:latin typeface="+mn-lt"/>
            </a:endParaRPr>
          </a:p>
        </p:txBody>
      </p:sp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1902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8944" y="228350"/>
            <a:ext cx="76962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+mn-lt"/>
              </a:rPr>
              <a:t>PORTAAL</a:t>
            </a:r>
          </a:p>
          <a:p>
            <a:r>
              <a:rPr lang="en-US" sz="3600" b="1" dirty="0" smtClean="0">
                <a:latin typeface="+mn-lt"/>
              </a:rPr>
              <a:t>Each dimension has </a:t>
            </a:r>
            <a:r>
              <a:rPr lang="en-US" sz="3600" b="1" u="sng" dirty="0" smtClean="0">
                <a:latin typeface="+mn-lt"/>
              </a:rPr>
              <a:t>elements</a:t>
            </a:r>
          </a:p>
          <a:p>
            <a:endParaRPr lang="en-US" sz="3600" b="1" u="sng" dirty="0">
              <a:latin typeface="+mn-lt"/>
            </a:endParaRPr>
          </a:p>
          <a:p>
            <a:r>
              <a:rPr lang="en-US" sz="3600" b="1" dirty="0">
                <a:latin typeface="+mn-lt"/>
              </a:rPr>
              <a:t>Practice</a:t>
            </a:r>
          </a:p>
          <a:p>
            <a:endParaRPr lang="en-US" sz="3600" b="1" u="sng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7217" y="2405472"/>
            <a:ext cx="77731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600"/>
              </a:spcAft>
            </a:pPr>
            <a:r>
              <a:rPr lang="en-US" sz="3600" b="1" dirty="0" smtClean="0">
                <a:latin typeface="+mn-lt"/>
              </a:rPr>
              <a:t>P 1</a:t>
            </a:r>
            <a:r>
              <a:rPr lang="en-US" sz="3600" b="1" dirty="0">
                <a:latin typeface="+mn-lt"/>
              </a:rPr>
              <a:t>. Frequent practice</a:t>
            </a:r>
          </a:p>
          <a:p>
            <a:pPr lvl="1">
              <a:spcAft>
                <a:spcPts val="600"/>
              </a:spcAft>
            </a:pPr>
            <a:r>
              <a:rPr lang="en-US" sz="3600" b="1" dirty="0" smtClean="0">
                <a:latin typeface="+mn-lt"/>
              </a:rPr>
              <a:t>P 2</a:t>
            </a:r>
            <a:r>
              <a:rPr lang="en-US" sz="3600" b="1" dirty="0">
                <a:latin typeface="+mn-lt"/>
              </a:rPr>
              <a:t>. </a:t>
            </a:r>
            <a:r>
              <a:rPr lang="en-US" sz="3600" b="1" dirty="0" smtClean="0">
                <a:latin typeface="+mn-lt"/>
              </a:rPr>
              <a:t>Align practice </a:t>
            </a:r>
            <a:r>
              <a:rPr lang="en-US" sz="3600" b="1" dirty="0">
                <a:latin typeface="+mn-lt"/>
              </a:rPr>
              <a:t>and exams</a:t>
            </a:r>
          </a:p>
          <a:p>
            <a:pPr lvl="1">
              <a:spcAft>
                <a:spcPts val="600"/>
              </a:spcAft>
            </a:pPr>
            <a:r>
              <a:rPr lang="en-US" sz="3600" b="1" dirty="0" smtClean="0">
                <a:latin typeface="+mn-lt"/>
              </a:rPr>
              <a:t>P 3</a:t>
            </a:r>
            <a:r>
              <a:rPr lang="en-US" sz="3600" b="1" dirty="0">
                <a:latin typeface="+mn-lt"/>
              </a:rPr>
              <a:t>. Distributed practice</a:t>
            </a:r>
          </a:p>
          <a:p>
            <a:pPr lvl="1">
              <a:spcAft>
                <a:spcPts val="600"/>
              </a:spcAft>
            </a:pPr>
            <a:r>
              <a:rPr lang="en-US" sz="3600" b="1" dirty="0" smtClean="0">
                <a:latin typeface="+mn-lt"/>
              </a:rPr>
              <a:t>P 4</a:t>
            </a:r>
            <a:r>
              <a:rPr lang="en-US" sz="3600" b="1" dirty="0">
                <a:latin typeface="+mn-lt"/>
              </a:rPr>
              <a:t>. Immediate </a:t>
            </a:r>
            <a:r>
              <a:rPr lang="en-US" sz="3600" b="1" dirty="0" smtClean="0">
                <a:latin typeface="+mn-lt"/>
              </a:rPr>
              <a:t>feedback </a:t>
            </a:r>
          </a:p>
          <a:p>
            <a:pPr lvl="1">
              <a:spcAft>
                <a:spcPts val="600"/>
              </a:spcAft>
            </a:pPr>
            <a:endParaRPr lang="en-US" sz="3600" b="1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3600" b="1" dirty="0">
                <a:latin typeface="+mn-lt"/>
              </a:rPr>
              <a:t>Each element - </a:t>
            </a:r>
            <a:r>
              <a:rPr lang="en-US" sz="3600" b="1" dirty="0" smtClean="0">
                <a:latin typeface="+mn-lt"/>
              </a:rPr>
              <a:t>citations</a:t>
            </a:r>
            <a:endParaRPr lang="en-US" sz="3600" b="1" dirty="0">
              <a:latin typeface="+mn-lt"/>
            </a:endParaRPr>
          </a:p>
          <a:p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4826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81000" y="1539513"/>
            <a:ext cx="83695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n-lt"/>
              </a:rPr>
              <a:t>Trained coders to use PORTAAL</a:t>
            </a:r>
            <a:endParaRPr lang="en-US" sz="32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000" y="2461664"/>
            <a:ext cx="83695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n-lt"/>
              </a:rPr>
              <a:t>Scored 3 classes each instructor</a:t>
            </a:r>
            <a:endParaRPr lang="en-US" sz="3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000" y="3383815"/>
            <a:ext cx="83695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n-lt"/>
              </a:rPr>
              <a:t>Scored 27 different Intro </a:t>
            </a:r>
            <a:r>
              <a:rPr lang="en-US" sz="3200" dirty="0" err="1" smtClean="0">
                <a:latin typeface="+mn-lt"/>
              </a:rPr>
              <a:t>Biol</a:t>
            </a:r>
            <a:r>
              <a:rPr lang="en-US" sz="3200" dirty="0" smtClean="0">
                <a:latin typeface="+mn-lt"/>
              </a:rPr>
              <a:t> instructors</a:t>
            </a:r>
            <a:endParaRPr lang="en-US" sz="32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3275" y="729724"/>
            <a:ext cx="36572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METHODS</a:t>
            </a: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8285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529" y="230926"/>
            <a:ext cx="233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n-lt"/>
              </a:rPr>
              <a:t>P</a:t>
            </a:r>
            <a:r>
              <a:rPr lang="en-US" sz="4000" b="1" dirty="0" smtClean="0">
                <a:latin typeface="+mn-lt"/>
              </a:rPr>
              <a:t>ractice</a:t>
            </a:r>
            <a:endParaRPr lang="en-US" sz="4000" b="1" dirty="0">
              <a:latin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19499" y="1518643"/>
            <a:ext cx="8220460" cy="11988329"/>
            <a:chOff x="519499" y="1518643"/>
            <a:chExt cx="8220460" cy="11988329"/>
          </a:xfrm>
        </p:grpSpPr>
        <p:grpSp>
          <p:nvGrpSpPr>
            <p:cNvPr id="7" name="Group 6"/>
            <p:cNvGrpSpPr/>
            <p:nvPr/>
          </p:nvGrpSpPr>
          <p:grpSpPr>
            <a:xfrm>
              <a:off x="519499" y="1518643"/>
              <a:ext cx="8220460" cy="11988329"/>
              <a:chOff x="557980" y="1576373"/>
              <a:chExt cx="8220460" cy="11988329"/>
            </a:xfrm>
          </p:grpSpPr>
          <p:pic>
            <p:nvPicPr>
              <p:cNvPr id="4" name="Picture 3" descr="Practice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559" y="1576373"/>
                <a:ext cx="8056672" cy="1198832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557980" y="5510943"/>
                <a:ext cx="8220460" cy="25401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 fov="0">
                  <a:rot lat="0" lon="0" rev="0"/>
                </a:camera>
                <a:lightRig rig="brightRoom" dir="tl">
                  <a:rot lat="0" lon="0" rev="8700000"/>
                </a:lightRig>
              </a:scene3d>
              <a:sp3d contourW="12700">
                <a:contourClr>
                  <a:schemeClr val="accent1">
                    <a:shade val="80000"/>
                  </a:schemeClr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558474" y="1751183"/>
              <a:ext cx="6618696" cy="26748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 rot="16200000">
            <a:off x="-502096" y="2682627"/>
            <a:ext cx="27094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#</a:t>
            </a:r>
            <a:r>
              <a:rPr lang="en-US" b="1" dirty="0" smtClean="0">
                <a:latin typeface="Arial"/>
                <a:cs typeface="Arial"/>
              </a:rPr>
              <a:t> Instructors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9490" y="4991348"/>
            <a:ext cx="8234892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P1. Avg. minutes of class students talking</a:t>
            </a:r>
            <a:endParaRPr lang="en-US" sz="32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0875" y="4541530"/>
            <a:ext cx="615693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0</a:t>
            </a:r>
            <a:endParaRPr lang="en-US" sz="32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02230" y="4578467"/>
            <a:ext cx="886584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50</a:t>
            </a:r>
            <a:endParaRPr lang="en-US" sz="32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1260" y="5715401"/>
            <a:ext cx="7580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RED</a:t>
            </a:r>
            <a:r>
              <a:rPr lang="en-US" dirty="0" smtClean="0">
                <a:latin typeface="+mn-lt"/>
              </a:rPr>
              <a:t>- Faculty that dropped fail from </a:t>
            </a:r>
            <a:r>
              <a:rPr lang="en-US" b="1" dirty="0" smtClean="0">
                <a:latin typeface="+mn-lt"/>
              </a:rPr>
              <a:t>20% to  6%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+mn-lt"/>
              </a:rPr>
              <a:t>BLUE</a:t>
            </a:r>
            <a:r>
              <a:rPr lang="en-US" dirty="0" smtClean="0">
                <a:latin typeface="+mn-lt"/>
              </a:rPr>
              <a:t>- faculty that dropped fail from </a:t>
            </a:r>
            <a:r>
              <a:rPr lang="en-US" b="1" dirty="0" smtClean="0">
                <a:latin typeface="+mn-lt"/>
              </a:rPr>
              <a:t>22% to 10%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7743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501" y="735413"/>
            <a:ext cx="763843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P1. Minutes of class students talking</a:t>
            </a:r>
            <a:endParaRPr lang="en-US" sz="32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567" y="38488"/>
            <a:ext cx="233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n-lt"/>
              </a:rPr>
              <a:t>P</a:t>
            </a:r>
            <a:r>
              <a:rPr lang="en-US" sz="4000" b="1" dirty="0" smtClean="0">
                <a:latin typeface="+mn-lt"/>
              </a:rPr>
              <a:t>ractice</a:t>
            </a:r>
            <a:endParaRPr lang="en-US" sz="4000" b="1" dirty="0">
              <a:latin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57980" y="1558746"/>
            <a:ext cx="8220460" cy="12005956"/>
            <a:chOff x="557980" y="1558746"/>
            <a:chExt cx="8220460" cy="12005956"/>
          </a:xfrm>
        </p:grpSpPr>
        <p:grpSp>
          <p:nvGrpSpPr>
            <p:cNvPr id="7" name="Group 6"/>
            <p:cNvGrpSpPr/>
            <p:nvPr/>
          </p:nvGrpSpPr>
          <p:grpSpPr>
            <a:xfrm>
              <a:off x="557980" y="1576373"/>
              <a:ext cx="8220460" cy="11988329"/>
              <a:chOff x="557980" y="1576373"/>
              <a:chExt cx="8220460" cy="11988329"/>
            </a:xfrm>
          </p:grpSpPr>
          <p:pic>
            <p:nvPicPr>
              <p:cNvPr id="4" name="Picture 3" descr="Practice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559" y="1576373"/>
                <a:ext cx="8056672" cy="1198832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557980" y="5530187"/>
                <a:ext cx="8220460" cy="25401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 fov="0">
                  <a:rot lat="0" lon="0" rev="0"/>
                </a:camera>
                <a:lightRig rig="brightRoom" dir="tl">
                  <a:rot lat="0" lon="0" rev="8700000"/>
                </a:lightRig>
              </a:scene3d>
              <a:sp3d contourW="12700">
                <a:contourClr>
                  <a:schemeClr val="accent1">
                    <a:shade val="80000"/>
                  </a:schemeClr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981260" y="5715401"/>
                <a:ext cx="758071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  <a:latin typeface="+mn-lt"/>
                  </a:rPr>
                  <a:t>RED</a:t>
                </a:r>
                <a:r>
                  <a:rPr lang="en-US" dirty="0" smtClean="0">
                    <a:latin typeface="+mn-lt"/>
                  </a:rPr>
                  <a:t>- Faculty that dropped fail from </a:t>
                </a:r>
                <a:r>
                  <a:rPr lang="en-US" b="1" dirty="0" smtClean="0">
                    <a:latin typeface="+mn-lt"/>
                  </a:rPr>
                  <a:t>20% to  6%</a:t>
                </a:r>
              </a:p>
              <a:p>
                <a:r>
                  <a:rPr lang="en-US" b="1" dirty="0" smtClean="0">
                    <a:solidFill>
                      <a:srgbClr val="0000FF"/>
                    </a:solidFill>
                    <a:latin typeface="+mn-lt"/>
                  </a:rPr>
                  <a:t>BLUE</a:t>
                </a:r>
                <a:r>
                  <a:rPr lang="en-US" dirty="0" smtClean="0">
                    <a:latin typeface="+mn-lt"/>
                  </a:rPr>
                  <a:t>- faculty that dropped fail from </a:t>
                </a:r>
                <a:r>
                  <a:rPr lang="en-US" b="1" dirty="0" smtClean="0">
                    <a:latin typeface="+mn-lt"/>
                  </a:rPr>
                  <a:t>22% to 10%</a:t>
                </a:r>
                <a:endParaRPr lang="en-US" b="1" dirty="0">
                  <a:latin typeface="+mn-lt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 rot="16200000">
              <a:off x="-502096" y="2682627"/>
              <a:ext cx="270942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/>
                  <a:cs typeface="Arial"/>
                </a:rPr>
                <a:t>#</a:t>
              </a:r>
              <a:r>
                <a:rPr lang="en-US" b="1" dirty="0" smtClean="0">
                  <a:latin typeface="Arial"/>
                  <a:cs typeface="Arial"/>
                </a:rPr>
                <a:t> Instructors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712395" y="4503042"/>
            <a:ext cx="404049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0</a:t>
            </a:r>
            <a:endParaRPr lang="en-US" sz="32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1470" y="4597711"/>
            <a:ext cx="886584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50</a:t>
            </a: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8595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L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33" y="1668819"/>
            <a:ext cx="8416899" cy="4174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564" y="263518"/>
            <a:ext cx="233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+mn-lt"/>
              </a:rPr>
              <a:t>Logic</a:t>
            </a:r>
            <a:endParaRPr lang="en-US" sz="40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3788" y="1058407"/>
            <a:ext cx="72728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% activities higher cognitive order</a:t>
            </a: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015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69564" y="263518"/>
            <a:ext cx="233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+mn-lt"/>
              </a:rPr>
              <a:t>Logic</a:t>
            </a:r>
            <a:endParaRPr lang="en-US" sz="40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867" y="1096895"/>
            <a:ext cx="838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+mn-lt"/>
              </a:rPr>
              <a:t>% activities explain answer to peer </a:t>
            </a:r>
            <a:endParaRPr lang="en-US" sz="3600" b="1" dirty="0">
              <a:latin typeface="+mn-lt"/>
            </a:endParaRPr>
          </a:p>
        </p:txBody>
      </p:sp>
      <p:pic>
        <p:nvPicPr>
          <p:cNvPr id="7" name="Picture 6" descr="L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8" y="1728888"/>
            <a:ext cx="8580494" cy="425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87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69563" y="263518"/>
            <a:ext cx="4786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+mn-lt"/>
              </a:rPr>
              <a:t>Accountability</a:t>
            </a:r>
            <a:endParaRPr lang="en-US" sz="40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0875" y="1139243"/>
            <a:ext cx="6464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+mn-lt"/>
              </a:rPr>
              <a:t>% activities random call</a:t>
            </a:r>
            <a:endParaRPr lang="en-US" sz="4000" b="1" dirty="0">
              <a:latin typeface="+mn-lt"/>
            </a:endParaRPr>
          </a:p>
        </p:txBody>
      </p:sp>
      <p:pic>
        <p:nvPicPr>
          <p:cNvPr id="8" name="Picture 7" descr="A3-R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4" y="1927214"/>
            <a:ext cx="8310746" cy="412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04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1000" y="476071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In Intro biology courses at UW, females are 60% of class.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66800" y="2363450"/>
            <a:ext cx="7239000" cy="4494550"/>
            <a:chOff x="1066800" y="2363450"/>
            <a:chExt cx="7239000" cy="4494550"/>
          </a:xfrm>
        </p:grpSpPr>
        <p:sp>
          <p:nvSpPr>
            <p:cNvPr id="8" name="TextBox 7"/>
            <p:cNvSpPr txBox="1"/>
            <p:nvPr/>
          </p:nvSpPr>
          <p:spPr>
            <a:xfrm>
              <a:off x="3048000" y="3903345"/>
              <a:ext cx="2971800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600" dirty="0" smtClean="0">
                  <a:latin typeface="+mn-lt"/>
                </a:rPr>
                <a:t>1. ~ 60%</a:t>
              </a:r>
            </a:p>
            <a:p>
              <a:pPr>
                <a:spcAft>
                  <a:spcPts val="1200"/>
                </a:spcAft>
              </a:pPr>
              <a:r>
                <a:rPr lang="en-US" sz="3600" dirty="0" smtClean="0">
                  <a:latin typeface="+mn-lt"/>
                </a:rPr>
                <a:t>2. &gt; 60%</a:t>
              </a:r>
            </a:p>
            <a:p>
              <a:pPr>
                <a:spcAft>
                  <a:spcPts val="1200"/>
                </a:spcAft>
              </a:pPr>
              <a:r>
                <a:rPr lang="en-US" sz="3600" dirty="0" smtClean="0">
                  <a:latin typeface="+mn-lt"/>
                </a:rPr>
                <a:t>3. &lt; 60%</a:t>
              </a:r>
              <a:endParaRPr lang="en-US" sz="3600" dirty="0">
                <a:latin typeface="+mn-lt"/>
              </a:endParaRPr>
            </a:p>
            <a:p>
              <a:endParaRPr lang="en-US" dirty="0" smtClean="0"/>
            </a:p>
            <a:p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66800" y="2363450"/>
              <a:ext cx="7239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+mn-lt"/>
                </a:rPr>
                <a:t>What </a:t>
              </a:r>
              <a:r>
                <a:rPr lang="en-US" sz="3200" dirty="0" smtClean="0">
                  <a:latin typeface="+mn-lt"/>
                </a:rPr>
                <a:t>% </a:t>
              </a:r>
              <a:r>
                <a:rPr lang="en-US" sz="3200" dirty="0">
                  <a:latin typeface="+mn-lt"/>
                </a:rPr>
                <a:t>of students who </a:t>
              </a:r>
              <a:r>
                <a:rPr lang="en-US" sz="3200" u="sng" dirty="0" smtClean="0">
                  <a:latin typeface="+mn-lt"/>
                </a:rPr>
                <a:t>volunteer</a:t>
              </a:r>
              <a:br>
                <a:rPr lang="en-US" sz="3200" u="sng" dirty="0" smtClean="0">
                  <a:latin typeface="+mn-lt"/>
                </a:rPr>
              </a:br>
              <a:r>
                <a:rPr lang="en-US" sz="3200" dirty="0" smtClean="0">
                  <a:latin typeface="+mn-lt"/>
                </a:rPr>
                <a:t> </a:t>
              </a:r>
              <a:r>
                <a:rPr lang="en-US" sz="3200" dirty="0">
                  <a:latin typeface="+mn-lt"/>
                </a:rPr>
                <a:t>to </a:t>
              </a:r>
              <a:r>
                <a:rPr lang="en-US" sz="3200" dirty="0" smtClean="0">
                  <a:latin typeface="+mn-lt"/>
                </a:rPr>
                <a:t>answer questions</a:t>
              </a:r>
              <a:r>
                <a:rPr lang="en-US" sz="3200" dirty="0">
                  <a:latin typeface="+mn-lt"/>
                </a:rPr>
                <a:t> </a:t>
              </a:r>
              <a:r>
                <a:rPr lang="en-US" sz="3200" dirty="0" smtClean="0">
                  <a:latin typeface="+mn-lt"/>
                </a:rPr>
                <a:t>are </a:t>
              </a:r>
              <a:r>
                <a:rPr lang="en-US" sz="3200" dirty="0">
                  <a:latin typeface="+mn-lt"/>
                </a:rPr>
                <a:t>female?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3567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3921" y="1524000"/>
            <a:ext cx="8831384" cy="2362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0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Discussion Question: </a:t>
            </a:r>
          </a:p>
          <a:p>
            <a:pPr algn="ctr">
              <a:defRPr/>
            </a:pPr>
            <a:endParaRPr lang="en-US" sz="4000" b="1" kern="0" dirty="0" smtClean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  <a:p>
            <a:pPr algn="ctr">
              <a:defRPr/>
            </a:pPr>
            <a:r>
              <a:rPr lang="en-US" sz="40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What is </a:t>
            </a:r>
            <a:r>
              <a:rPr lang="en-US" sz="40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Evidence-Based </a:t>
            </a:r>
            <a:r>
              <a:rPr lang="en-US" sz="40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Teaching?</a:t>
            </a:r>
            <a:br>
              <a:rPr lang="en-US" sz="40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en-US" sz="40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(aka </a:t>
            </a:r>
            <a:r>
              <a:rPr lang="en-US" sz="4000" b="1" kern="0" dirty="0">
                <a:solidFill>
                  <a:schemeClr val="tx2"/>
                </a:solidFill>
                <a:latin typeface="+mn-lt"/>
              </a:rPr>
              <a:t>active </a:t>
            </a:r>
            <a:r>
              <a:rPr lang="en-US" sz="4000" b="1" kern="0" dirty="0" smtClean="0">
                <a:solidFill>
                  <a:schemeClr val="tx2"/>
                </a:solidFill>
                <a:latin typeface="+mn-lt"/>
              </a:rPr>
              <a:t>learning</a:t>
            </a:r>
            <a:r>
              <a:rPr lang="en-US" sz="40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)  </a:t>
            </a:r>
            <a:endParaRPr lang="en-US" sz="4000" b="1" kern="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69196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308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914400" y="6172200"/>
            <a:ext cx="807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Eddy, S.L.*, S.E. Brownell*, </a:t>
            </a:r>
            <a:r>
              <a:rPr lang="en-US" sz="1600" b="1" dirty="0" err="1"/>
              <a:t>M.P.Wenderoth</a:t>
            </a:r>
            <a:r>
              <a:rPr lang="en-US" sz="1600" b="1" dirty="0"/>
              <a:t>. </a:t>
            </a:r>
            <a:r>
              <a:rPr lang="en-US" sz="1600" dirty="0"/>
              <a:t>2014 Gender gaps in achievement and participation in multiple introductory biology classrooms</a:t>
            </a:r>
            <a:r>
              <a:rPr lang="en-US" sz="1600" i="1" dirty="0"/>
              <a:t>. CBE- </a:t>
            </a:r>
            <a:r>
              <a:rPr lang="en-US" sz="1600" i="1" dirty="0" smtClean="0"/>
              <a:t>LSE</a:t>
            </a:r>
            <a:r>
              <a:rPr lang="en-US" sz="1600" dirty="0" smtClean="0"/>
              <a:t> </a:t>
            </a:r>
            <a:r>
              <a:rPr lang="en-US" sz="1600" dirty="0"/>
              <a:t>13:478-492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33600" y="1524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+mn-lt"/>
              </a:rPr>
              <a:t>Calling on volunteers</a:t>
            </a:r>
            <a:endParaRPr lang="en-US" sz="3600" b="1" dirty="0"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914400"/>
            <a:ext cx="9296400" cy="5105400"/>
            <a:chOff x="457200" y="914400"/>
            <a:chExt cx="9296400" cy="5105400"/>
          </a:xfrm>
        </p:grpSpPr>
        <p:pic>
          <p:nvPicPr>
            <p:cNvPr id="5" name="Picture 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914400"/>
              <a:ext cx="8534400" cy="51054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676400" y="1138535"/>
              <a:ext cx="3429000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% FEMALES in class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895600" y="1524000"/>
              <a:ext cx="152400" cy="7620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419600" y="2590800"/>
              <a:ext cx="533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+mn-lt"/>
                </a:rPr>
                <a:t>% FEMALE who answer</a:t>
              </a:r>
              <a:endParaRPr lang="en-US" b="1" dirty="0">
                <a:latin typeface="+mn-lt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5791200" y="3029532"/>
              <a:ext cx="304800" cy="6096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8153400" y="1295400"/>
              <a:ext cx="0" cy="449580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1291167" y="2332567"/>
            <a:ext cx="457200" cy="29718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28800" y="2484966"/>
            <a:ext cx="457200" cy="2819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357967" y="2412999"/>
            <a:ext cx="457200" cy="288713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87134" y="2103965"/>
            <a:ext cx="457200" cy="31877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407833" y="2256367"/>
            <a:ext cx="457200" cy="30353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945468" y="2057399"/>
            <a:ext cx="457200" cy="323426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87336" y="2552700"/>
            <a:ext cx="457200" cy="27432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008034" y="2099733"/>
            <a:ext cx="457200" cy="32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549901" y="2357966"/>
            <a:ext cx="457200" cy="293793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070600" y="2074333"/>
            <a:ext cx="457200" cy="321733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612467" y="2391835"/>
            <a:ext cx="457200" cy="28998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137399" y="2565400"/>
            <a:ext cx="457200" cy="273050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658099" y="2315635"/>
            <a:ext cx="457200" cy="29718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199966" y="2319869"/>
            <a:ext cx="457200" cy="29718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94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219200" y="3048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Using Random Call</a:t>
            </a:r>
            <a:endParaRPr lang="en-US" sz="3600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6172200"/>
            <a:ext cx="807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Eddy, S.L.*, S.E. Brownell*, </a:t>
            </a:r>
            <a:r>
              <a:rPr lang="en-US" sz="1600" b="1" dirty="0" err="1"/>
              <a:t>M.P.Wenderoth</a:t>
            </a:r>
            <a:r>
              <a:rPr lang="en-US" sz="1600" b="1" dirty="0"/>
              <a:t>. </a:t>
            </a:r>
            <a:r>
              <a:rPr lang="en-US" sz="1600" dirty="0"/>
              <a:t>2014 Gender gaps in achievement and participation in multiple introductory biology classrooms</a:t>
            </a:r>
            <a:r>
              <a:rPr lang="en-US" sz="1600" i="1" dirty="0"/>
              <a:t>. CBE- </a:t>
            </a:r>
            <a:r>
              <a:rPr lang="en-US" sz="1600" i="1" dirty="0" smtClean="0"/>
              <a:t>LSE</a:t>
            </a:r>
            <a:r>
              <a:rPr lang="en-US" sz="1600" dirty="0" smtClean="0"/>
              <a:t> </a:t>
            </a:r>
            <a:r>
              <a:rPr lang="en-US" sz="1600" dirty="0"/>
              <a:t>13:478-492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33400" y="1066800"/>
            <a:ext cx="8001000" cy="4724400"/>
            <a:chOff x="533400" y="1066800"/>
            <a:chExt cx="8001000" cy="4724400"/>
          </a:xfrm>
        </p:grpSpPr>
        <p:grpSp>
          <p:nvGrpSpPr>
            <p:cNvPr id="6" name="Group 5"/>
            <p:cNvGrpSpPr/>
            <p:nvPr/>
          </p:nvGrpSpPr>
          <p:grpSpPr>
            <a:xfrm>
              <a:off x="533400" y="1066800"/>
              <a:ext cx="8001000" cy="4724400"/>
              <a:chOff x="533400" y="1066800"/>
              <a:chExt cx="8001000" cy="47244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533400" y="1066800"/>
                <a:ext cx="8001000" cy="4724400"/>
                <a:chOff x="533400" y="1295400"/>
                <a:chExt cx="8001000" cy="4724400"/>
              </a:xfrm>
            </p:grpSpPr>
            <p:pic>
              <p:nvPicPr>
                <p:cNvPr id="12" name="Picture 11"/>
                <p:cNvPicPr/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400" y="1295400"/>
                  <a:ext cx="8001000" cy="4724400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4495800" y="1447800"/>
                  <a:ext cx="2209800" cy="45720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+mn-lt"/>
                    </a:rPr>
                    <a:t>% FEMALE</a:t>
                  </a:r>
                  <a:endParaRPr lang="en-US" b="1" dirty="0">
                    <a:latin typeface="+mn-lt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769100" y="1447800"/>
                <a:ext cx="0" cy="403860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2142067" y="2514600"/>
              <a:ext cx="1066800" cy="2362200"/>
              <a:chOff x="2142067" y="2514600"/>
              <a:chExt cx="1066800" cy="23622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2142067" y="2760130"/>
                <a:ext cx="1066800" cy="211666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2319867" y="2514600"/>
                <a:ext cx="728133" cy="23622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327402" y="2573869"/>
              <a:ext cx="1066800" cy="2302932"/>
              <a:chOff x="3327402" y="2573869"/>
              <a:chExt cx="1066800" cy="230293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3327402" y="2819401"/>
                <a:ext cx="1066800" cy="20574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505200" y="2573869"/>
                <a:ext cx="728133" cy="230293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504249" y="2743200"/>
              <a:ext cx="1032935" cy="2125133"/>
              <a:chOff x="4504249" y="2743200"/>
              <a:chExt cx="1032935" cy="212513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504249" y="2743200"/>
                <a:ext cx="1032935" cy="211666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648200" y="2929468"/>
                <a:ext cx="728133" cy="193886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715001" y="3048001"/>
              <a:ext cx="990600" cy="1828800"/>
              <a:chOff x="5715001" y="3048001"/>
              <a:chExt cx="990600" cy="18288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715001" y="3048001"/>
                <a:ext cx="990600" cy="18288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833535" y="3386669"/>
                <a:ext cx="728133" cy="1490132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6858000" y="2749550"/>
            <a:ext cx="990600" cy="2127250"/>
            <a:chOff x="6858000" y="2749550"/>
            <a:chExt cx="990600" cy="2127250"/>
          </a:xfrm>
        </p:grpSpPr>
        <p:sp>
          <p:nvSpPr>
            <p:cNvPr id="23" name="Rectangle 22"/>
            <p:cNvSpPr/>
            <p:nvPr/>
          </p:nvSpPr>
          <p:spPr>
            <a:xfrm>
              <a:off x="6858000" y="2819400"/>
              <a:ext cx="990600" cy="2057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10400" y="2887132"/>
              <a:ext cx="728133" cy="1989667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346950" y="2749550"/>
              <a:ext cx="8467" cy="13758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987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Screen Shot 2016-04-07 at 7.14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57400"/>
            <a:ext cx="8318500" cy="2768600"/>
          </a:xfrm>
          <a:prstGeom prst="rect">
            <a:avLst/>
          </a:prstGeom>
        </p:spPr>
      </p:pic>
      <p:pic>
        <p:nvPicPr>
          <p:cNvPr id="4" name="Picture 3" descr="Screen Shot 2016-04-07 at 7.15.2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92200"/>
            <a:ext cx="2616200" cy="88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400" y="14478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Feb 10, 2016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541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77193" y="2688599"/>
            <a:ext cx="55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+mn-lt"/>
              </a:rPr>
              <a:t>“Ask, Don’t Tell”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9602" y="4166763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/>
          </a:p>
          <a:p>
            <a:pPr algn="ctr"/>
            <a:r>
              <a:rPr lang="en-US" sz="3600" dirty="0" smtClean="0">
                <a:latin typeface="+mn-lt"/>
              </a:rPr>
              <a:t>The person doing the talking</a:t>
            </a:r>
          </a:p>
          <a:p>
            <a:pPr algn="ctr"/>
            <a:r>
              <a:rPr lang="en-US" sz="3600" dirty="0" smtClean="0">
                <a:latin typeface="+mn-lt"/>
              </a:rPr>
              <a:t>is doing the learning.</a:t>
            </a:r>
            <a:r>
              <a:rPr lang="en-US" sz="3600" b="1" dirty="0" smtClean="0"/>
              <a:t>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1616" y="840376"/>
            <a:ext cx="8773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+mn-lt"/>
              </a:rPr>
              <a:t>Evidence-based teaching</a:t>
            </a:r>
          </a:p>
        </p:txBody>
      </p:sp>
    </p:spTree>
    <p:extLst>
      <p:ext uri="{BB962C8B-B14F-4D97-AF65-F5344CB8AC3E}">
        <p14:creationId xmlns:p14="http://schemas.microsoft.com/office/powerpoint/2010/main" val="3907592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1752600"/>
            <a:ext cx="8610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+mn-lt"/>
              </a:rPr>
              <a:t>Thanks to</a:t>
            </a:r>
          </a:p>
          <a:p>
            <a:pPr marL="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+mn-lt"/>
              </a:rPr>
              <a:t>Education researchers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producing the evidence that will make our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faculty better teachers and our students better learners.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4572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5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6036154" y="246207"/>
            <a:ext cx="2514600" cy="3143397"/>
            <a:chOff x="533400" y="380913"/>
            <a:chExt cx="2514600" cy="3143397"/>
          </a:xfrm>
        </p:grpSpPr>
        <p:pic>
          <p:nvPicPr>
            <p:cNvPr id="4" name="Picture 14" descr="HPL-full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9964" y="380913"/>
              <a:ext cx="1947282" cy="2712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533400" y="3124200"/>
              <a:ext cx="2514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+mn-lt"/>
                </a:rPr>
                <a:t>How People Learn</a:t>
              </a:r>
              <a:endParaRPr lang="en-US" sz="2000" b="1" dirty="0">
                <a:latin typeface="+mn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38200" y="3689290"/>
            <a:ext cx="1981200" cy="3143310"/>
            <a:chOff x="3429000" y="457200"/>
            <a:chExt cx="1981200" cy="3143310"/>
          </a:xfrm>
        </p:grpSpPr>
        <p:pic>
          <p:nvPicPr>
            <p:cNvPr id="5" name="Picture 4" descr="Screen shot 2013-07-24 at 12.45.43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9000" y="457200"/>
              <a:ext cx="1743615" cy="268129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505200" y="3200400"/>
              <a:ext cx="1905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+mn-lt"/>
                </a:rPr>
                <a:t>Self-Theories</a:t>
              </a:r>
              <a:endParaRPr lang="en-US" sz="2000" b="1" dirty="0">
                <a:latin typeface="+mn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67400" y="3638491"/>
            <a:ext cx="2397084" cy="3143309"/>
            <a:chOff x="5791201" y="457201"/>
            <a:chExt cx="2397084" cy="3143309"/>
          </a:xfrm>
        </p:grpSpPr>
        <p:pic>
          <p:nvPicPr>
            <p:cNvPr id="7" name="Picture 2" descr="http://heathbrothers.com/ot/wp-content/uploads/2013/01/book-switch-300x391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91201" y="457201"/>
              <a:ext cx="2397084" cy="31242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5943600" y="3200400"/>
              <a:ext cx="1905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+mn-lt"/>
                </a:rPr>
                <a:t>Switch</a:t>
              </a:r>
              <a:endParaRPr lang="en-US" sz="2000" b="1" dirty="0">
                <a:latin typeface="+mn-lt"/>
              </a:endParaRPr>
            </a:p>
          </p:txBody>
        </p:sp>
      </p:grpSp>
      <p:pic>
        <p:nvPicPr>
          <p:cNvPr id="13" name="Picture 12" descr="Screen Shot 2015-05-05 at 7.54.0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657600"/>
            <a:ext cx="1907241" cy="2819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10000" y="64008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Choke</a:t>
            </a:r>
            <a:endParaRPr lang="en-US" sz="2000" b="1" dirty="0">
              <a:latin typeface="+mn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89969" y="209464"/>
            <a:ext cx="2362200" cy="3295710"/>
            <a:chOff x="5867400" y="304800"/>
            <a:chExt cx="2362200" cy="3295710"/>
          </a:xfrm>
        </p:grpSpPr>
        <p:pic>
          <p:nvPicPr>
            <p:cNvPr id="16" name="Picture 15" descr="Screen Shot 2015-09-09 at 2.11.32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304800"/>
              <a:ext cx="2209800" cy="291989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019800" y="3200400"/>
              <a:ext cx="2209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+mn-lt"/>
                </a:rPr>
                <a:t>How We Learn</a:t>
              </a:r>
              <a:endParaRPr lang="en-US" sz="2000" b="1" dirty="0">
                <a:latin typeface="+mn-lt"/>
              </a:endParaRPr>
            </a:p>
          </p:txBody>
        </p:sp>
      </p:grpSp>
      <p:pic>
        <p:nvPicPr>
          <p:cNvPr id="19" name="Picture 18" descr="image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89" y="215143"/>
            <a:ext cx="1902849" cy="288310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44038" y="3091005"/>
            <a:ext cx="2346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Small Teaching</a:t>
            </a:r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8434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1fountain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60012"/>
            <a:ext cx="6172200" cy="4629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6924" y="566609"/>
            <a:ext cx="25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+mn-lt"/>
              </a:rPr>
              <a:t>Questions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8421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243780"/>
            <a:ext cx="8610600" cy="710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References</a:t>
            </a:r>
            <a:br>
              <a:rPr lang="en-US" b="1" dirty="0" smtClean="0">
                <a:latin typeface="+mn-lt"/>
              </a:rPr>
            </a:br>
            <a:endParaRPr lang="en-US" b="1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Freeman</a:t>
            </a:r>
            <a:r>
              <a:rPr lang="en-US" sz="1600" dirty="0">
                <a:latin typeface="+mn-lt"/>
              </a:rPr>
              <a:t>, S., Eddy, S. L., McDonough, M., Smith, M. K., </a:t>
            </a:r>
            <a:r>
              <a:rPr lang="en-US" sz="1600" dirty="0" err="1">
                <a:latin typeface="+mn-lt"/>
              </a:rPr>
              <a:t>Okoroafor</a:t>
            </a:r>
            <a:r>
              <a:rPr lang="en-US" sz="1600" dirty="0">
                <a:latin typeface="+mn-lt"/>
              </a:rPr>
              <a:t>, N., </a:t>
            </a:r>
            <a:r>
              <a:rPr lang="en-US" sz="1600" dirty="0" err="1">
                <a:latin typeface="+mn-lt"/>
              </a:rPr>
              <a:t>Jordt</a:t>
            </a:r>
            <a:r>
              <a:rPr lang="en-US" sz="1600" dirty="0">
                <a:latin typeface="+mn-lt"/>
              </a:rPr>
              <a:t>, H., &amp; Wenderoth, M. P. (2014). Active learning increases student performance in science, engineering, and mathematics. </a:t>
            </a:r>
            <a:r>
              <a:rPr lang="en-US" sz="1600" i="1" dirty="0">
                <a:latin typeface="+mn-lt"/>
              </a:rPr>
              <a:t>Proceedings of the National Academy of Sciences</a:t>
            </a:r>
            <a:r>
              <a:rPr lang="en-US" sz="1600" dirty="0">
                <a:latin typeface="+mn-lt"/>
              </a:rPr>
              <a:t>, 201319030</a:t>
            </a:r>
            <a:r>
              <a:rPr lang="en-US" sz="1600" dirty="0" smtClean="0">
                <a:latin typeface="+mn-lt"/>
              </a:rPr>
              <a:t>.</a:t>
            </a:r>
            <a:endParaRPr lang="en-US" sz="1600" dirty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Freeman</a:t>
            </a:r>
            <a:r>
              <a:rPr lang="en-US" sz="1600" dirty="0">
                <a:latin typeface="+mn-lt"/>
              </a:rPr>
              <a:t>, S., D. </a:t>
            </a:r>
            <a:r>
              <a:rPr lang="en-US" sz="1600" dirty="0" err="1">
                <a:latin typeface="+mn-lt"/>
              </a:rPr>
              <a:t>Haak</a:t>
            </a:r>
            <a:r>
              <a:rPr lang="en-US" sz="1600" dirty="0">
                <a:latin typeface="+mn-lt"/>
              </a:rPr>
              <a:t>, and </a:t>
            </a:r>
            <a:r>
              <a:rPr lang="en-US" sz="1600" b="1" dirty="0">
                <a:latin typeface="+mn-lt"/>
              </a:rPr>
              <a:t>M.P. Wenderoth</a:t>
            </a:r>
            <a:r>
              <a:rPr lang="en-US" sz="1600" dirty="0">
                <a:latin typeface="+mn-lt"/>
              </a:rPr>
              <a:t>. 2011. Increased Course Structure Reduces Fail Rates in Introductory Biology.  </a:t>
            </a:r>
            <a:r>
              <a:rPr lang="en-US" sz="1600" i="1" dirty="0">
                <a:latin typeface="+mn-lt"/>
              </a:rPr>
              <a:t>CBE Life Science Education 10 (2):175-</a:t>
            </a:r>
            <a:r>
              <a:rPr lang="en-US" sz="1600" i="1" dirty="0" smtClean="0">
                <a:latin typeface="+mn-lt"/>
              </a:rPr>
              <a:t>186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 err="1">
                <a:latin typeface="+mn-lt"/>
              </a:rPr>
              <a:t>Freeman,S</a:t>
            </a:r>
            <a:r>
              <a:rPr lang="en-US" sz="1600" dirty="0">
                <a:latin typeface="+mn-lt"/>
              </a:rPr>
              <a:t>., E. O’Connor, J. W. Parks, M. Cunningham, D. Hurley, D. </a:t>
            </a:r>
            <a:r>
              <a:rPr lang="en-US" sz="1600" dirty="0" err="1">
                <a:latin typeface="+mn-lt"/>
              </a:rPr>
              <a:t>Haak</a:t>
            </a:r>
            <a:r>
              <a:rPr lang="en-US" sz="1600" dirty="0">
                <a:latin typeface="+mn-lt"/>
              </a:rPr>
              <a:t>, C. Dirks, </a:t>
            </a:r>
            <a:r>
              <a:rPr lang="en-US" sz="1600" b="1" dirty="0">
                <a:latin typeface="+mn-lt"/>
              </a:rPr>
              <a:t>M.P. Wenderoth</a:t>
            </a:r>
            <a:r>
              <a:rPr lang="en-US" sz="1600" dirty="0">
                <a:latin typeface="+mn-lt"/>
              </a:rPr>
              <a:t>. 2007. Prescribed Active Learning Increases Performance in Introductory Biology. </a:t>
            </a:r>
            <a:r>
              <a:rPr lang="en-US" sz="1600" i="1" dirty="0">
                <a:latin typeface="+mn-lt"/>
              </a:rPr>
              <a:t>CBE Life Sciences Education</a:t>
            </a:r>
            <a:r>
              <a:rPr lang="en-US" sz="1600" dirty="0">
                <a:latin typeface="+mn-lt"/>
              </a:rPr>
              <a:t> 6(2): 132–</a:t>
            </a:r>
            <a:r>
              <a:rPr lang="en-US" sz="1600" dirty="0" smtClean="0">
                <a:latin typeface="+mn-lt"/>
              </a:rPr>
              <a:t>139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Crowe*, A, C. Dirks*, and </a:t>
            </a:r>
            <a:r>
              <a:rPr lang="en-US" sz="1600" b="1" dirty="0">
                <a:latin typeface="+mn-lt"/>
              </a:rPr>
              <a:t>M.P. Wenderoth*</a:t>
            </a:r>
            <a:r>
              <a:rPr lang="en-US" sz="1600" dirty="0">
                <a:latin typeface="+mn-lt"/>
              </a:rPr>
              <a:t>. 2008. Biology in Bloom: Implementing Bloom’s Taxonomy to Enhance Student Learning in Biology. </a:t>
            </a:r>
            <a:r>
              <a:rPr lang="en-US" sz="1600" i="1" dirty="0">
                <a:latin typeface="+mn-lt"/>
              </a:rPr>
              <a:t>CBE-Life Sciences Education </a:t>
            </a:r>
            <a:r>
              <a:rPr lang="en-US" sz="1600" dirty="0">
                <a:latin typeface="+mn-lt"/>
              </a:rPr>
              <a:t>7 (4): 368-381*Authors contributed equally</a:t>
            </a:r>
          </a:p>
          <a:p>
            <a:endParaRPr lang="en-US" sz="1600" dirty="0"/>
          </a:p>
          <a:p>
            <a:r>
              <a:rPr lang="en-US" sz="1600" dirty="0">
                <a:latin typeface="+mn-lt"/>
              </a:rPr>
              <a:t>Eddy, S. L., &amp; Hogan, K. A. (2014). Getting Under the Hood: How and for Whom Does Increasing Course Structure Work?. </a:t>
            </a:r>
            <a:r>
              <a:rPr lang="en-US" sz="1600" i="1" dirty="0">
                <a:latin typeface="+mn-lt"/>
              </a:rPr>
              <a:t>CBE-Life Sciences Education</a:t>
            </a:r>
            <a:r>
              <a:rPr lang="en-US" sz="1600" dirty="0">
                <a:latin typeface="+mn-lt"/>
              </a:rPr>
              <a:t>,</a:t>
            </a:r>
            <a:r>
              <a:rPr lang="en-US" sz="1600" i="1" dirty="0">
                <a:latin typeface="+mn-lt"/>
              </a:rPr>
              <a:t>13</a:t>
            </a:r>
            <a:r>
              <a:rPr lang="en-US" sz="1600" dirty="0">
                <a:latin typeface="+mn-lt"/>
              </a:rPr>
              <a:t>(3), 453-468.</a:t>
            </a:r>
          </a:p>
          <a:p>
            <a:pPr>
              <a:lnSpc>
                <a:spcPct val="70000"/>
              </a:lnSpc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>
                <a:latin typeface="+mn-lt"/>
              </a:rPr>
              <a:t>NY </a:t>
            </a:r>
            <a:r>
              <a:rPr lang="en-US" sz="1600" dirty="0">
                <a:latin typeface="+mn-lt"/>
              </a:rPr>
              <a:t>Times article on closing </a:t>
            </a:r>
            <a:r>
              <a:rPr lang="en-US" sz="1600" dirty="0" smtClean="0">
                <a:latin typeface="+mn-lt"/>
              </a:rPr>
              <a:t>achievement </a:t>
            </a:r>
            <a:r>
              <a:rPr lang="en-US" sz="1600" dirty="0">
                <a:latin typeface="+mn-lt"/>
              </a:rPr>
              <a:t>gap in Intro Biology. </a:t>
            </a:r>
          </a:p>
          <a:p>
            <a:r>
              <a:rPr lang="en-US" sz="1600" dirty="0">
                <a:latin typeface="+mn-lt"/>
                <a:hlinkClick r:id="rId3"/>
              </a:rPr>
              <a:t>http://www.nytimes.com/2014/09/03/education/active-learning-study.html?_r=</a:t>
            </a:r>
            <a:r>
              <a:rPr lang="en-US" sz="1600" dirty="0" smtClean="0">
                <a:latin typeface="+mn-lt"/>
                <a:hlinkClick r:id="rId3"/>
              </a:rPr>
              <a:t>0</a:t>
            </a:r>
            <a:endParaRPr lang="en-US" sz="1600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sz="1600" dirty="0" err="1">
                <a:latin typeface="+mn-lt"/>
              </a:rPr>
              <a:t>Dallimore</a:t>
            </a:r>
            <a:r>
              <a:rPr lang="en-US" sz="1600" dirty="0">
                <a:latin typeface="+mn-lt"/>
              </a:rPr>
              <a:t> EJ, </a:t>
            </a:r>
            <a:r>
              <a:rPr lang="en-US" sz="1600" dirty="0" err="1">
                <a:latin typeface="+mn-lt"/>
              </a:rPr>
              <a:t>Hertenstein</a:t>
            </a:r>
            <a:r>
              <a:rPr lang="en-US" sz="1600" dirty="0">
                <a:latin typeface="+mn-lt"/>
              </a:rPr>
              <a:t> JH, Platt MB(2013). Impact of cold-calling on student voluntary participation. J Manage </a:t>
            </a:r>
            <a:r>
              <a:rPr lang="en-US" sz="1600" dirty="0" err="1">
                <a:latin typeface="+mn-lt"/>
              </a:rPr>
              <a:t>Educ</a:t>
            </a:r>
            <a:r>
              <a:rPr lang="en-US" sz="1600" dirty="0">
                <a:latin typeface="+mn-lt"/>
              </a:rPr>
              <a:t> 37, 305-341.</a:t>
            </a:r>
          </a:p>
          <a:p>
            <a:endParaRPr lang="en-US" sz="1600" dirty="0"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15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UW BioEd page-no UR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53" y="76200"/>
            <a:ext cx="6866696" cy="614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62484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/>
              <a:t>s</a:t>
            </a:r>
            <a:r>
              <a:rPr lang="en-US" dirty="0" err="1" smtClean="0"/>
              <a:t>ites.google.com</a:t>
            </a:r>
            <a:r>
              <a:rPr lang="en-US" dirty="0" smtClean="0"/>
              <a:t>/site/</a:t>
            </a:r>
            <a:r>
              <a:rPr lang="en-US" dirty="0" err="1" smtClean="0"/>
              <a:t>uwbioedresgroup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36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5135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38200" y="1524000"/>
            <a:ext cx="7467600" cy="2362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4000" b="1" kern="0" dirty="0" smtClean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  <a:p>
            <a:pPr algn="ctr">
              <a:defRPr/>
            </a:pPr>
            <a:r>
              <a:rPr lang="en-US" sz="40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What is </a:t>
            </a:r>
          </a:p>
          <a:p>
            <a:pPr algn="ctr">
              <a:defRPr/>
            </a:pPr>
            <a:r>
              <a:rPr lang="en-US" sz="40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Evidence-Based Medicine?  </a:t>
            </a:r>
            <a:endParaRPr lang="en-US" sz="4000" b="1" kern="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69196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891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28952" y="1485513"/>
            <a:ext cx="8460153" cy="2362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Discussion Question: </a:t>
            </a:r>
          </a:p>
          <a:p>
            <a:pPr algn="ctr">
              <a:defRPr/>
            </a:pPr>
            <a:endParaRPr lang="en-US" sz="3600" b="1" kern="0" dirty="0" smtClean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  <a:p>
            <a:pPr algn="ctr">
              <a:defRPr/>
            </a:pPr>
            <a:r>
              <a:rPr lang="en-US" sz="36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What does Evidence</a:t>
            </a:r>
            <a:r>
              <a:rPr lang="en-US" sz="3600" b="1" kern="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-Based </a:t>
            </a:r>
            <a:r>
              <a:rPr lang="en-US" sz="36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Teaching look like?</a:t>
            </a:r>
            <a:br>
              <a:rPr lang="en-US" sz="36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en-US" sz="32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(aka </a:t>
            </a:r>
            <a:r>
              <a:rPr lang="en-US" sz="3200" b="1" kern="0" dirty="0">
                <a:solidFill>
                  <a:schemeClr val="tx2"/>
                </a:solidFill>
                <a:latin typeface="+mn-lt"/>
              </a:rPr>
              <a:t>active </a:t>
            </a:r>
            <a:r>
              <a:rPr lang="en-US" sz="3200" b="1" kern="0" dirty="0" smtClean="0">
                <a:solidFill>
                  <a:schemeClr val="tx2"/>
                </a:solidFill>
                <a:latin typeface="+mn-lt"/>
              </a:rPr>
              <a:t>learning</a:t>
            </a:r>
            <a:r>
              <a:rPr lang="en-US" sz="3200" b="1" kern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)  </a:t>
            </a:r>
            <a:endParaRPr lang="en-US" sz="3200" b="1" kern="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69196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5096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39060" y="6311958"/>
            <a:ext cx="677939" cy="39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" y="1094466"/>
            <a:ext cx="8991600" cy="3862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  Students </a:t>
            </a:r>
          </a:p>
          <a:p>
            <a:pPr>
              <a:lnSpc>
                <a:spcPct val="130000"/>
              </a:lnSpc>
            </a:pPr>
            <a:r>
              <a:rPr lang="en-US" b="1" dirty="0">
                <a:latin typeface="+mn-lt"/>
              </a:rPr>
              <a:t>	</a:t>
            </a:r>
            <a:r>
              <a:rPr lang="en-US" sz="2800" b="1" dirty="0" smtClean="0">
                <a:latin typeface="+mn-lt"/>
              </a:rPr>
              <a:t>1.  practice </a:t>
            </a:r>
            <a:r>
              <a:rPr lang="en-US" sz="2800" dirty="0" smtClean="0">
                <a:latin typeface="+mn-lt"/>
              </a:rPr>
              <a:t>what is to be learned</a:t>
            </a:r>
            <a:endParaRPr lang="en-US" sz="2800" dirty="0">
              <a:latin typeface="+mn-lt"/>
            </a:endParaRPr>
          </a:p>
          <a:p>
            <a:pPr>
              <a:lnSpc>
                <a:spcPct val="130000"/>
              </a:lnSpc>
            </a:pPr>
            <a:r>
              <a:rPr lang="en-US" sz="2800" dirty="0" smtClean="0">
                <a:latin typeface="+mn-lt"/>
              </a:rPr>
              <a:t>	2</a:t>
            </a:r>
            <a:r>
              <a:rPr lang="en-US" sz="2800" dirty="0">
                <a:latin typeface="+mn-lt"/>
              </a:rPr>
              <a:t>.  p</a:t>
            </a:r>
            <a:r>
              <a:rPr lang="en-US" sz="2800" dirty="0" smtClean="0">
                <a:latin typeface="+mn-lt"/>
              </a:rPr>
              <a:t>ractice </a:t>
            </a:r>
            <a:r>
              <a:rPr lang="en-US" sz="2800" b="1" dirty="0">
                <a:latin typeface="+mn-lt"/>
              </a:rPr>
              <a:t>higher order thinking</a:t>
            </a:r>
            <a:r>
              <a:rPr lang="en-US" sz="2800" dirty="0">
                <a:latin typeface="+mn-lt"/>
              </a:rPr>
              <a:t/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   	      (analysis, synthesis, evaluation</a:t>
            </a:r>
            <a:r>
              <a:rPr lang="en-US" sz="2800" dirty="0" smtClean="0">
                <a:latin typeface="+mn-lt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sz="2800" dirty="0" smtClean="0">
                <a:latin typeface="+mn-lt"/>
              </a:rPr>
              <a:t>	3</a:t>
            </a:r>
            <a:r>
              <a:rPr lang="en-US" sz="2800" dirty="0">
                <a:latin typeface="+mn-lt"/>
              </a:rPr>
              <a:t>. </a:t>
            </a:r>
            <a:r>
              <a:rPr lang="en-US" sz="2800" dirty="0" smtClean="0">
                <a:latin typeface="+mn-lt"/>
              </a:rPr>
              <a:t> are </a:t>
            </a:r>
            <a:r>
              <a:rPr lang="en-US" sz="2800" dirty="0">
                <a:latin typeface="+mn-lt"/>
              </a:rPr>
              <a:t>held </a:t>
            </a:r>
            <a:r>
              <a:rPr lang="en-US" sz="2800" b="1" dirty="0">
                <a:latin typeface="+mn-lt"/>
              </a:rPr>
              <a:t>accountable</a:t>
            </a:r>
          </a:p>
          <a:p>
            <a:pPr>
              <a:lnSpc>
                <a:spcPct val="130000"/>
              </a:lnSpc>
            </a:pPr>
            <a:r>
              <a:rPr lang="en-US" sz="2800" b="1" dirty="0" smtClean="0">
                <a:latin typeface="+mn-lt"/>
              </a:rPr>
              <a:t>	</a:t>
            </a:r>
            <a:r>
              <a:rPr lang="en-US" sz="2800" dirty="0" smtClean="0">
                <a:latin typeface="+mn-lt"/>
              </a:rPr>
              <a:t>4</a:t>
            </a:r>
            <a:r>
              <a:rPr lang="en-US" sz="2800" dirty="0">
                <a:latin typeface="+mn-lt"/>
              </a:rPr>
              <a:t>. </a:t>
            </a:r>
            <a:r>
              <a:rPr lang="en-US" sz="2800" dirty="0" smtClean="0">
                <a:latin typeface="+mn-lt"/>
              </a:rPr>
              <a:t> have </a:t>
            </a:r>
            <a:r>
              <a:rPr lang="en-US" sz="2800" b="1" dirty="0" smtClean="0">
                <a:latin typeface="+mn-lt"/>
              </a:rPr>
              <a:t>immediate </a:t>
            </a:r>
            <a:r>
              <a:rPr lang="en-US" sz="2800" b="1" dirty="0">
                <a:latin typeface="+mn-lt"/>
              </a:rPr>
              <a:t>feedback </a:t>
            </a:r>
            <a:r>
              <a:rPr lang="en-US" sz="2800" dirty="0">
                <a:latin typeface="+mn-lt"/>
              </a:rPr>
              <a:t>from </a:t>
            </a:r>
            <a:r>
              <a:rPr lang="en-US" sz="2800" dirty="0" smtClean="0">
                <a:latin typeface="+mn-lt"/>
              </a:rPr>
              <a:t>faculty/peers</a:t>
            </a:r>
            <a:endParaRPr lang="en-US" sz="2800" dirty="0">
              <a:latin typeface="+mn-lt"/>
            </a:endParaRPr>
          </a:p>
          <a:p>
            <a:pPr>
              <a:lnSpc>
                <a:spcPct val="130000"/>
              </a:lnSpc>
            </a:pPr>
            <a:r>
              <a:rPr lang="en-US" sz="2800" dirty="0" smtClean="0">
                <a:latin typeface="+mn-lt"/>
              </a:rPr>
              <a:t>	5.  see </a:t>
            </a:r>
            <a:r>
              <a:rPr lang="en-US" sz="2800" b="1" dirty="0" smtClean="0">
                <a:latin typeface="+mn-lt"/>
              </a:rPr>
              <a:t>mistakes</a:t>
            </a:r>
            <a:r>
              <a:rPr lang="en-US" sz="2800" dirty="0" smtClean="0">
                <a:latin typeface="+mn-lt"/>
              </a:rPr>
              <a:t> as </a:t>
            </a:r>
            <a:r>
              <a:rPr lang="en-US" sz="2800" b="1" dirty="0" smtClean="0">
                <a:latin typeface="+mn-lt"/>
              </a:rPr>
              <a:t>opportunities to learn</a:t>
            </a:r>
            <a:r>
              <a:rPr lang="en-US" sz="1400" dirty="0">
                <a:latin typeface="+mn-lt"/>
              </a:rPr>
              <a:t>	</a:t>
            </a:r>
            <a:endParaRPr lang="en-US" sz="1400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9235" y="5292041"/>
            <a:ext cx="852349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+mn-lt"/>
              </a:rPr>
              <a:t>Less information transmission </a:t>
            </a:r>
            <a:br>
              <a:rPr lang="en-US" sz="3800" b="1" dirty="0">
                <a:latin typeface="+mn-lt"/>
              </a:rPr>
            </a:br>
            <a:r>
              <a:rPr lang="en-US" sz="3800" b="1" dirty="0">
                <a:latin typeface="+mn-lt"/>
              </a:rPr>
              <a:t>      Greater focus on cognitive skills</a:t>
            </a:r>
          </a:p>
          <a:p>
            <a:endParaRPr lang="en-US" sz="38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4619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Evidence-based teaching</a:t>
            </a:r>
            <a:r>
              <a:rPr lang="en-US" sz="1400" dirty="0">
                <a:latin typeface="+mn-lt"/>
              </a:rPr>
              <a:t>	</a:t>
            </a:r>
            <a:endParaRPr lang="en-US" sz="1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8987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 3" descr="UW_W-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62484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6200" y="8584"/>
            <a:ext cx="8991600" cy="365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/>
            </a:r>
            <a:br>
              <a:rPr lang="en-US" b="1" dirty="0" smtClean="0">
                <a:latin typeface="+mn-lt"/>
              </a:rPr>
            </a:br>
            <a:r>
              <a:rPr lang="en-US" sz="4400" b="1" dirty="0" smtClean="0">
                <a:latin typeface="+mn-lt"/>
              </a:rPr>
              <a:t>Evidence-based Teaching</a:t>
            </a:r>
          </a:p>
          <a:p>
            <a:pPr algn="ctr"/>
            <a:r>
              <a:rPr lang="en-US" sz="3600" b="1" dirty="0" smtClean="0">
                <a:latin typeface="+mn-lt"/>
              </a:rPr>
              <a:t>(aka active learning)</a:t>
            </a:r>
            <a:br>
              <a:rPr lang="en-US" sz="3600" b="1" dirty="0" smtClean="0">
                <a:latin typeface="+mn-lt"/>
              </a:rPr>
            </a:br>
            <a:endParaRPr lang="en-US" sz="3600" b="1" dirty="0">
              <a:latin typeface="+mn-lt"/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latin typeface="+mn-lt"/>
              </a:rPr>
              <a:t>	</a:t>
            </a:r>
            <a:r>
              <a:rPr lang="en-US" sz="1400" dirty="0">
                <a:latin typeface="+mn-lt"/>
              </a:rPr>
              <a:t>	</a:t>
            </a:r>
          </a:p>
          <a:p>
            <a:pPr algn="ctr">
              <a:lnSpc>
                <a:spcPct val="130000"/>
              </a:lnSpc>
            </a:pPr>
            <a:r>
              <a:rPr lang="en-US" sz="4800" b="1" dirty="0" smtClean="0">
                <a:latin typeface="+mn-lt"/>
              </a:rPr>
              <a:t>“Ask, Don’t Tell”</a:t>
            </a:r>
            <a:endParaRPr lang="en-US" sz="4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64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Custom 1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0606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14997</TotalTime>
  <Words>1489</Words>
  <Application>Microsoft Macintosh PowerPoint</Application>
  <PresentationFormat>On-screen Show (4:3)</PresentationFormat>
  <Paragraphs>436</Paragraphs>
  <Slides>59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Apothecary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Biological Science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learning increases student achievement in introductory biology</dc:title>
  <dc:creator>Scott R. Freeman</dc:creator>
  <cp:lastModifiedBy>mary wenderoth</cp:lastModifiedBy>
  <cp:revision>817</cp:revision>
  <cp:lastPrinted>2006-09-11T20:18:41Z</cp:lastPrinted>
  <dcterms:created xsi:type="dcterms:W3CDTF">2006-03-29T02:21:49Z</dcterms:created>
  <dcterms:modified xsi:type="dcterms:W3CDTF">2017-11-11T13:27:56Z</dcterms:modified>
</cp:coreProperties>
</file>